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handoutMasterIdLst>
    <p:handoutMasterId r:id="rId16"/>
  </p:handoutMasterIdLst>
  <p:sldIdLst>
    <p:sldId id="257" r:id="rId2"/>
    <p:sldId id="403" r:id="rId3"/>
    <p:sldId id="404" r:id="rId4"/>
    <p:sldId id="406" r:id="rId5"/>
    <p:sldId id="1751" r:id="rId6"/>
    <p:sldId id="634" r:id="rId7"/>
    <p:sldId id="402" r:id="rId8"/>
    <p:sldId id="661" r:id="rId9"/>
    <p:sldId id="573" r:id="rId10"/>
    <p:sldId id="1750" r:id="rId11"/>
    <p:sldId id="635" r:id="rId12"/>
    <p:sldId id="640" r:id="rId13"/>
    <p:sldId id="605" r:id="rId14"/>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1020D3"/>
    <a:srgbClr val="FE2FFF"/>
    <a:srgbClr val="FF60F8"/>
    <a:srgbClr val="D85AC7"/>
    <a:srgbClr val="FA72FA"/>
    <a:srgbClr val="FA1DF5"/>
    <a:srgbClr val="FF6BEB"/>
    <a:srgbClr val="54FFDB"/>
    <a:srgbClr val="54FAD8"/>
    <a:srgbClr val="FA69E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59"/>
    <p:restoredTop sz="92431" autoAdjust="0"/>
  </p:normalViewPr>
  <p:slideViewPr>
    <p:cSldViewPr snapToGrid="0" snapToObjects="1">
      <p:cViewPr varScale="1">
        <p:scale>
          <a:sx n="196" d="100"/>
          <a:sy n="196" d="100"/>
        </p:scale>
        <p:origin x="872" y="160"/>
      </p:cViewPr>
      <p:guideLst>
        <p:guide orient="horz" pos="2160"/>
        <p:guide pos="2880"/>
      </p:guideLst>
    </p:cSldViewPr>
  </p:slid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E02453-F046-A14C-9CE3-671D4F2F7661}" type="datetimeFigureOut">
              <a:rPr kumimoji="1" lang="ja-JP" altLang="en-US" smtClean="0"/>
              <a:t>2023/4/28</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AA2D892-0C56-7F45-B9B2-851E012D4B5B}" type="slidenum">
              <a:rPr kumimoji="1" lang="ja-JP" altLang="en-US" smtClean="0"/>
              <a:t>‹#›</a:t>
            </a:fld>
            <a:endParaRPr kumimoji="1" lang="ja-JP" altLang="en-US"/>
          </a:p>
        </p:txBody>
      </p:sp>
    </p:spTree>
    <p:extLst>
      <p:ext uri="{BB962C8B-B14F-4D97-AF65-F5344CB8AC3E}">
        <p14:creationId xmlns:p14="http://schemas.microsoft.com/office/powerpoint/2010/main" val="41361694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71DF78-D225-DD49-9D94-9044DB85E49A}" type="datetimeFigureOut">
              <a:rPr kumimoji="1" lang="ja-JP" altLang="en-US" smtClean="0"/>
              <a:t>2023/4/28</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FB2D45-1A01-1840-B34C-071B911C91FD}" type="slidenum">
              <a:rPr kumimoji="1" lang="ja-JP" altLang="en-US" smtClean="0"/>
              <a:t>‹#›</a:t>
            </a:fld>
            <a:endParaRPr kumimoji="1" lang="ja-JP" altLang="en-US"/>
          </a:p>
        </p:txBody>
      </p:sp>
    </p:spTree>
    <p:extLst>
      <p:ext uri="{BB962C8B-B14F-4D97-AF65-F5344CB8AC3E}">
        <p14:creationId xmlns:p14="http://schemas.microsoft.com/office/powerpoint/2010/main" val="3543891006"/>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3588" cy="3429000"/>
          </a:xfrm>
        </p:spPr>
      </p:sp>
      <p:sp>
        <p:nvSpPr>
          <p:cNvPr id="3" name="ノート プレースホルダー 2"/>
          <p:cNvSpPr>
            <a:spLocks noGrp="1"/>
          </p:cNvSpPr>
          <p:nvPr>
            <p:ph type="body" idx="1"/>
          </p:nvPr>
        </p:nvSpPr>
        <p:spPr/>
        <p:txBody>
          <a:bodyPr/>
          <a:lstStyle/>
          <a:p>
            <a:r>
              <a:rPr kumimoji="1" lang="ja-JP" altLang="en-US" dirty="0"/>
              <a:t>イネ害虫ヨコバイ</a:t>
            </a:r>
          </a:p>
        </p:txBody>
      </p:sp>
      <p:sp>
        <p:nvSpPr>
          <p:cNvPr id="4" name="スライド番号プレースホルダー 3"/>
          <p:cNvSpPr>
            <a:spLocks noGrp="1"/>
          </p:cNvSpPr>
          <p:nvPr>
            <p:ph type="sldNum" sz="quarter" idx="10"/>
          </p:nvPr>
        </p:nvSpPr>
        <p:spPr/>
        <p:txBody>
          <a:bodyPr/>
          <a:lstStyle/>
          <a:p>
            <a:fld id="{4DFB2D45-1A01-1840-B34C-071B911C91FD}" type="slidenum">
              <a:rPr kumimoji="1" lang="ja-JP" altLang="en-US" smtClean="0"/>
              <a:t>7</a:t>
            </a:fld>
            <a:endParaRPr kumimoji="1" lang="ja-JP" altLang="en-US"/>
          </a:p>
        </p:txBody>
      </p:sp>
    </p:spTree>
    <p:extLst>
      <p:ext uri="{BB962C8B-B14F-4D97-AF65-F5344CB8AC3E}">
        <p14:creationId xmlns:p14="http://schemas.microsoft.com/office/powerpoint/2010/main" val="3450338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Arial" panose="020B0604020202020204" pitchFamily="34" charset="0"/>
                <a:cs typeface="Arial" panose="020B0604020202020204" pitchFamily="34" charset="0"/>
              </a:rPr>
              <a:t>昆虫の光に対する応答反応は、古くから研究されており、昆虫種により誘引される波長、波長選好性が異なることが知られています。</a:t>
            </a:r>
            <a:endParaRPr lang="en-US" altLang="ja-JP"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Arial" panose="020B0604020202020204" pitchFamily="34" charset="0"/>
                <a:cs typeface="Arial" panose="020B0604020202020204" pitchFamily="34" charset="0"/>
              </a:rPr>
              <a:t>例えば、紫外光には～～～～が、青色光には～～～～、緑色光には～～～～～が集まると報告されています。</a:t>
            </a:r>
            <a:endParaRPr lang="en-US" altLang="ja-JP"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Arial" panose="020B0604020202020204" pitchFamily="34" charset="0"/>
                <a:cs typeface="Arial" panose="020B0604020202020204" pitchFamily="34" charset="0"/>
              </a:rPr>
              <a:t>また、こちらの曲線は、光に対する昆虫の複眼の感度を表しておりますが、害虫を含む多くの虫は、感度の高い紫外や青、緑色の光に誘引されることが知られています。</a:t>
            </a:r>
            <a:endParaRPr lang="en-US" altLang="ja-JP" dirty="0">
              <a:latin typeface="Arial" panose="020B0604020202020204" pitchFamily="34" charset="0"/>
              <a:cs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4DFB2D45-1A01-1840-B34C-071B911C91FD}" type="slidenum">
              <a:rPr kumimoji="1" lang="ja-JP" altLang="en-US" smtClean="0"/>
              <a:t>8</a:t>
            </a:fld>
            <a:endParaRPr kumimoji="1" lang="ja-JP" altLang="en-US"/>
          </a:p>
        </p:txBody>
      </p:sp>
    </p:spTree>
    <p:extLst>
      <p:ext uri="{BB962C8B-B14F-4D97-AF65-F5344CB8AC3E}">
        <p14:creationId xmlns:p14="http://schemas.microsoft.com/office/powerpoint/2010/main" val="1160078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dirty="0"/>
              <a:t>キイロショウジョウバエ、ミナミキイロアザミウマ、トビイロウンカ、コクヌストモドキ、ツマグロヨコバイ、オンシツコナジラミ、ハスモンヨトウ、コマユバチの</a:t>
            </a:r>
            <a:r>
              <a:rPr kumimoji="1" lang="en-US" altLang="ja-JP" dirty="0"/>
              <a:t>1</a:t>
            </a:r>
            <a:r>
              <a:rPr kumimoji="1" lang="ja-JP" altLang="en-US" dirty="0"/>
              <a:t>種</a:t>
            </a:r>
            <a:endParaRPr kumimoji="1" lang="en-US" altLang="ja-JP" dirty="0"/>
          </a:p>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dirty="0"/>
              <a:t>複眼分光感度と誘引波長は一致する。</a:t>
            </a:r>
            <a:endParaRPr kumimoji="1" lang="en-US" altLang="ja-JP" dirty="0"/>
          </a:p>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dirty="0"/>
              <a:t>例外はない。</a:t>
            </a:r>
          </a:p>
        </p:txBody>
      </p:sp>
      <p:sp>
        <p:nvSpPr>
          <p:cNvPr id="4" name="スライド番号プレースホルダー 3"/>
          <p:cNvSpPr>
            <a:spLocks noGrp="1"/>
          </p:cNvSpPr>
          <p:nvPr>
            <p:ph type="sldNum" sz="quarter" idx="10"/>
          </p:nvPr>
        </p:nvSpPr>
        <p:spPr/>
        <p:txBody>
          <a:bodyPr/>
          <a:lstStyle/>
          <a:p>
            <a:fld id="{711B57CF-B316-C64F-ABE5-99AAC21B05CD}" type="slidenum">
              <a:rPr kumimoji="1" lang="ja-JP" altLang="en-US" smtClean="0"/>
              <a:t>9</a:t>
            </a:fld>
            <a:endParaRPr kumimoji="1" lang="ja-JP" altLang="en-US"/>
          </a:p>
        </p:txBody>
      </p:sp>
    </p:spTree>
    <p:extLst>
      <p:ext uri="{BB962C8B-B14F-4D97-AF65-F5344CB8AC3E}">
        <p14:creationId xmlns:p14="http://schemas.microsoft.com/office/powerpoint/2010/main" val="858668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DFB2D45-1A01-1840-B34C-071B911C91FD}" type="slidenum">
              <a:rPr kumimoji="1" lang="ja-JP" altLang="en-US" smtClean="0"/>
              <a:t>12</a:t>
            </a:fld>
            <a:endParaRPr kumimoji="1" lang="ja-JP" altLang="en-US"/>
          </a:p>
        </p:txBody>
      </p:sp>
    </p:spTree>
    <p:extLst>
      <p:ext uri="{BB962C8B-B14F-4D97-AF65-F5344CB8AC3E}">
        <p14:creationId xmlns:p14="http://schemas.microsoft.com/office/powerpoint/2010/main" val="1783800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1200" dirty="0">
                <a:solidFill>
                  <a:srgbClr val="FF0000"/>
                </a:solidFill>
                <a:latin typeface="ＭＳ Ｐゴシック"/>
                <a:ea typeface="+mn-ea"/>
                <a:cs typeface="ＭＳ Ｐゴシック"/>
              </a:rPr>
              <a:t>昆虫種・発育段階・波長・偏光・物体形状</a:t>
            </a:r>
            <a:r>
              <a:rPr kumimoji="1" lang="en-US" altLang="ja-JP" sz="1200" dirty="0">
                <a:solidFill>
                  <a:srgbClr val="FF0000"/>
                </a:solidFill>
                <a:latin typeface="ＭＳ Ｐゴシック"/>
                <a:ea typeface="+mn-ea"/>
                <a:cs typeface="ＭＳ Ｐゴシック"/>
              </a:rPr>
              <a:t>→</a:t>
            </a:r>
            <a:r>
              <a:rPr kumimoji="1" lang="ja-JP" altLang="en-US" sz="1200" dirty="0">
                <a:solidFill>
                  <a:srgbClr val="FF0000"/>
                </a:solidFill>
                <a:latin typeface="ＭＳ Ｐゴシック"/>
                <a:ea typeface="+mn-ea"/>
                <a:cs typeface="ＭＳ Ｐゴシック"/>
              </a:rPr>
              <a:t>　様々な応答パターン</a:t>
            </a:r>
            <a:endParaRPr kumimoji="1" lang="en-US" altLang="ja-JP" sz="1200" dirty="0">
              <a:solidFill>
                <a:schemeClr val="tx1"/>
              </a:solidFill>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4DFB2D45-1A01-1840-B34C-071B911C91FD}" type="slidenum">
              <a:rPr kumimoji="1" lang="ja-JP" altLang="en-US" smtClean="0"/>
              <a:t>13</a:t>
            </a:fld>
            <a:endParaRPr kumimoji="1" lang="ja-JP" altLang="en-US"/>
          </a:p>
        </p:txBody>
      </p:sp>
    </p:spTree>
    <p:extLst>
      <p:ext uri="{BB962C8B-B14F-4D97-AF65-F5344CB8AC3E}">
        <p14:creationId xmlns:p14="http://schemas.microsoft.com/office/powerpoint/2010/main" val="1357409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87"/>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6AB1A41C-F972-1E42-A612-4A6037796AEF}" type="datetimeFigureOut">
              <a:rPr kumimoji="1" lang="ja-JP" altLang="en-US" smtClean="0"/>
              <a:t>2023/4/28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79E8817-3940-C646-A107-CFDC7DA3CD06}" type="slidenum">
              <a:rPr kumimoji="1" lang="ja-JP" altLang="en-US" smtClean="0"/>
              <a:t>‹#›</a:t>
            </a:fld>
            <a:endParaRPr kumimoji="1" lang="ja-JP" altLang="en-US"/>
          </a:p>
        </p:txBody>
      </p:sp>
    </p:spTree>
    <p:extLst>
      <p:ext uri="{BB962C8B-B14F-4D97-AF65-F5344CB8AC3E}">
        <p14:creationId xmlns:p14="http://schemas.microsoft.com/office/powerpoint/2010/main" val="227212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AB1A41C-F972-1E42-A612-4A6037796AEF}" type="datetimeFigureOut">
              <a:rPr kumimoji="1" lang="ja-JP" altLang="en-US" smtClean="0"/>
              <a:t>2023/4/28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79E8817-3940-C646-A107-CFDC7DA3CD06}" type="slidenum">
              <a:rPr kumimoji="1" lang="ja-JP" altLang="en-US" smtClean="0"/>
              <a:t>‹#›</a:t>
            </a:fld>
            <a:endParaRPr kumimoji="1" lang="ja-JP" altLang="en-US"/>
          </a:p>
        </p:txBody>
      </p:sp>
    </p:spTree>
    <p:extLst>
      <p:ext uri="{BB962C8B-B14F-4D97-AF65-F5344CB8AC3E}">
        <p14:creationId xmlns:p14="http://schemas.microsoft.com/office/powerpoint/2010/main" val="3674529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700"/>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700"/>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AB1A41C-F972-1E42-A612-4A6037796AEF}" type="datetimeFigureOut">
              <a:rPr kumimoji="1" lang="ja-JP" altLang="en-US" smtClean="0"/>
              <a:t>2023/4/28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79E8817-3940-C646-A107-CFDC7DA3CD06}" type="slidenum">
              <a:rPr kumimoji="1" lang="ja-JP" altLang="en-US" smtClean="0"/>
              <a:t>‹#›</a:t>
            </a:fld>
            <a:endParaRPr kumimoji="1" lang="ja-JP" altLang="en-US"/>
          </a:p>
        </p:txBody>
      </p:sp>
    </p:spTree>
    <p:extLst>
      <p:ext uri="{BB962C8B-B14F-4D97-AF65-F5344CB8AC3E}">
        <p14:creationId xmlns:p14="http://schemas.microsoft.com/office/powerpoint/2010/main" val="420598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AB1A41C-F972-1E42-A612-4A6037796AEF}" type="datetimeFigureOut">
              <a:rPr kumimoji="1" lang="ja-JP" altLang="en-US" smtClean="0"/>
              <a:t>2023/4/28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79E8817-3940-C646-A107-CFDC7DA3CD06}" type="slidenum">
              <a:rPr kumimoji="1" lang="ja-JP" altLang="en-US" smtClean="0"/>
              <a:t>‹#›</a:t>
            </a:fld>
            <a:endParaRPr kumimoji="1" lang="ja-JP" altLang="en-US"/>
          </a:p>
        </p:txBody>
      </p:sp>
    </p:spTree>
    <p:extLst>
      <p:ext uri="{BB962C8B-B14F-4D97-AF65-F5344CB8AC3E}">
        <p14:creationId xmlns:p14="http://schemas.microsoft.com/office/powerpoint/2010/main" val="3115136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62"/>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6AB1A41C-F972-1E42-A612-4A6037796AEF}" type="datetimeFigureOut">
              <a:rPr kumimoji="1" lang="ja-JP" altLang="en-US" smtClean="0"/>
              <a:t>2023/4/28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79E8817-3940-C646-A107-CFDC7DA3CD06}" type="slidenum">
              <a:rPr kumimoji="1" lang="ja-JP" altLang="en-US" smtClean="0"/>
              <a:t>‹#›</a:t>
            </a:fld>
            <a:endParaRPr kumimoji="1" lang="ja-JP" altLang="en-US"/>
          </a:p>
        </p:txBody>
      </p:sp>
    </p:spTree>
    <p:extLst>
      <p:ext uri="{BB962C8B-B14F-4D97-AF65-F5344CB8AC3E}">
        <p14:creationId xmlns:p14="http://schemas.microsoft.com/office/powerpoint/2010/main" val="906009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6AB1A41C-F972-1E42-A612-4A6037796AEF}" type="datetimeFigureOut">
              <a:rPr kumimoji="1" lang="ja-JP" altLang="en-US" smtClean="0"/>
              <a:t>2023/4/28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79E8817-3940-C646-A107-CFDC7DA3CD06}" type="slidenum">
              <a:rPr kumimoji="1" lang="ja-JP" altLang="en-US" smtClean="0"/>
              <a:t>‹#›</a:t>
            </a:fld>
            <a:endParaRPr kumimoji="1" lang="ja-JP" altLang="en-US"/>
          </a:p>
        </p:txBody>
      </p:sp>
    </p:spTree>
    <p:extLst>
      <p:ext uri="{BB962C8B-B14F-4D97-AF65-F5344CB8AC3E}">
        <p14:creationId xmlns:p14="http://schemas.microsoft.com/office/powerpoint/2010/main" val="3064585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6AB1A41C-F972-1E42-A612-4A6037796AEF}" type="datetimeFigureOut">
              <a:rPr kumimoji="1" lang="ja-JP" altLang="en-US" smtClean="0"/>
              <a:t>2023/4/28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379E8817-3940-C646-A107-CFDC7DA3CD06}" type="slidenum">
              <a:rPr kumimoji="1" lang="ja-JP" altLang="en-US" smtClean="0"/>
              <a:t>‹#›</a:t>
            </a:fld>
            <a:endParaRPr kumimoji="1" lang="ja-JP" altLang="en-US"/>
          </a:p>
        </p:txBody>
      </p:sp>
    </p:spTree>
    <p:extLst>
      <p:ext uri="{BB962C8B-B14F-4D97-AF65-F5344CB8AC3E}">
        <p14:creationId xmlns:p14="http://schemas.microsoft.com/office/powerpoint/2010/main" val="2603516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6AB1A41C-F972-1E42-A612-4A6037796AEF}" type="datetimeFigureOut">
              <a:rPr kumimoji="1" lang="ja-JP" altLang="en-US" smtClean="0"/>
              <a:t>2023/4/28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379E8817-3940-C646-A107-CFDC7DA3CD06}" type="slidenum">
              <a:rPr kumimoji="1" lang="ja-JP" altLang="en-US" smtClean="0"/>
              <a:t>‹#›</a:t>
            </a:fld>
            <a:endParaRPr kumimoji="1" lang="ja-JP" altLang="en-US"/>
          </a:p>
        </p:txBody>
      </p:sp>
    </p:spTree>
    <p:extLst>
      <p:ext uri="{BB962C8B-B14F-4D97-AF65-F5344CB8AC3E}">
        <p14:creationId xmlns:p14="http://schemas.microsoft.com/office/powerpoint/2010/main" val="3828594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AB1A41C-F972-1E42-A612-4A6037796AEF}" type="datetimeFigureOut">
              <a:rPr kumimoji="1" lang="ja-JP" altLang="en-US" smtClean="0"/>
              <a:t>2023/4/28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379E8817-3940-C646-A107-CFDC7DA3CD06}" type="slidenum">
              <a:rPr kumimoji="1" lang="ja-JP" altLang="en-US" smtClean="0"/>
              <a:t>‹#›</a:t>
            </a:fld>
            <a:endParaRPr kumimoji="1" lang="ja-JP" altLang="en-US"/>
          </a:p>
        </p:txBody>
      </p:sp>
    </p:spTree>
    <p:extLst>
      <p:ext uri="{BB962C8B-B14F-4D97-AF65-F5344CB8AC3E}">
        <p14:creationId xmlns:p14="http://schemas.microsoft.com/office/powerpoint/2010/main" val="456977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1" y="27311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AB1A41C-F972-1E42-A612-4A6037796AEF}" type="datetimeFigureOut">
              <a:rPr kumimoji="1" lang="ja-JP" altLang="en-US" smtClean="0"/>
              <a:t>2023/4/28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79E8817-3940-C646-A107-CFDC7DA3CD06}" type="slidenum">
              <a:rPr kumimoji="1" lang="ja-JP" altLang="en-US" smtClean="0"/>
              <a:t>‹#›</a:t>
            </a:fld>
            <a:endParaRPr kumimoji="1" lang="ja-JP" altLang="en-US"/>
          </a:p>
        </p:txBody>
      </p:sp>
    </p:spTree>
    <p:extLst>
      <p:ext uri="{BB962C8B-B14F-4D97-AF65-F5344CB8AC3E}">
        <p14:creationId xmlns:p14="http://schemas.microsoft.com/office/powerpoint/2010/main" val="1683227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AB1A41C-F972-1E42-A612-4A6037796AEF}" type="datetimeFigureOut">
              <a:rPr kumimoji="1" lang="ja-JP" altLang="en-US" smtClean="0"/>
              <a:t>2023/4/28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79E8817-3940-C646-A107-CFDC7DA3CD06}" type="slidenum">
              <a:rPr kumimoji="1" lang="ja-JP" altLang="en-US" smtClean="0"/>
              <a:t>‹#›</a:t>
            </a:fld>
            <a:endParaRPr kumimoji="1" lang="ja-JP" altLang="en-US"/>
          </a:p>
        </p:txBody>
      </p:sp>
    </p:spTree>
    <p:extLst>
      <p:ext uri="{BB962C8B-B14F-4D97-AF65-F5344CB8AC3E}">
        <p14:creationId xmlns:p14="http://schemas.microsoft.com/office/powerpoint/2010/main" val="2748408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41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B1A41C-F972-1E42-A612-4A6037796AEF}" type="datetimeFigureOut">
              <a:rPr kumimoji="1" lang="ja-JP" altLang="en-US" smtClean="0"/>
              <a:t>2023/4/28</a:t>
            </a:fld>
            <a:endParaRPr kumimoji="1" lang="ja-JP" altLang="en-US"/>
          </a:p>
        </p:txBody>
      </p:sp>
      <p:sp>
        <p:nvSpPr>
          <p:cNvPr id="5" name="フッター プレースホルダー 4"/>
          <p:cNvSpPr>
            <a:spLocks noGrp="1"/>
          </p:cNvSpPr>
          <p:nvPr>
            <p:ph type="ftr" sz="quarter" idx="3"/>
          </p:nvPr>
        </p:nvSpPr>
        <p:spPr>
          <a:xfrm>
            <a:off x="3124200" y="635641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41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9E8817-3940-C646-A107-CFDC7DA3CD06}" type="slidenum">
              <a:rPr kumimoji="1" lang="ja-JP" altLang="en-US" smtClean="0"/>
              <a:t>‹#›</a:t>
            </a:fld>
            <a:endParaRPr kumimoji="1" lang="ja-JP" altLang="en-US"/>
          </a:p>
        </p:txBody>
      </p:sp>
    </p:spTree>
    <p:extLst>
      <p:ext uri="{BB962C8B-B14F-4D97-AF65-F5344CB8AC3E}">
        <p14:creationId xmlns:p14="http://schemas.microsoft.com/office/powerpoint/2010/main" val="743065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7.jpeg"/><Relationship Id="rId3" Type="http://schemas.openxmlformats.org/officeDocument/2006/relationships/image" Target="../media/image14.png"/><Relationship Id="rId7" Type="http://schemas.openxmlformats.org/officeDocument/2006/relationships/image" Target="../media/image12.jpeg"/><Relationship Id="rId12" Type="http://schemas.openxmlformats.org/officeDocument/2006/relationships/image" Target="../media/image18.jpeg"/><Relationship Id="rId2" Type="http://schemas.openxmlformats.org/officeDocument/2006/relationships/image" Target="../media/image26.emf"/><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microsoft.com/office/2007/relationships/hdphoto" Target="../media/hdphoto3.wdp"/><Relationship Id="rId10" Type="http://schemas.microsoft.com/office/2007/relationships/hdphoto" Target="../media/hdphoto2.wdp"/><Relationship Id="rId4" Type="http://schemas.openxmlformats.org/officeDocument/2006/relationships/image" Target="../media/image15.jpeg"/><Relationship Id="rId9" Type="http://schemas.openxmlformats.org/officeDocument/2006/relationships/image" Target="../media/image13.jpeg"/><Relationship Id="rId14" Type="http://schemas.microsoft.com/office/2007/relationships/hdphoto" Target="../media/hdphoto4.wdp"/></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4.wdp"/><Relationship Id="rId3" Type="http://schemas.openxmlformats.org/officeDocument/2006/relationships/image" Target="../media/image11.png"/><Relationship Id="rId7" Type="http://schemas.microsoft.com/office/2007/relationships/hdphoto" Target="../media/hdphoto2.wdp"/><Relationship Id="rId12"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6.png"/><Relationship Id="rId5" Type="http://schemas.microsoft.com/office/2007/relationships/hdphoto" Target="../media/hdphoto1.wdp"/><Relationship Id="rId15" Type="http://schemas.openxmlformats.org/officeDocument/2006/relationships/image" Target="../media/image19.png"/><Relationship Id="rId10" Type="http://schemas.microsoft.com/office/2007/relationships/hdphoto" Target="../media/hdphoto3.wdp"/><Relationship Id="rId4" Type="http://schemas.openxmlformats.org/officeDocument/2006/relationships/image" Target="../media/image12.jpeg"/><Relationship Id="rId9" Type="http://schemas.openxmlformats.org/officeDocument/2006/relationships/image" Target="../media/image15.jpeg"/><Relationship Id="rId14" Type="http://schemas.openxmlformats.org/officeDocument/2006/relationships/image" Target="../media/image18.jpe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16.png"/><Relationship Id="rId10" Type="http://schemas.openxmlformats.org/officeDocument/2006/relationships/image" Target="../media/image24.emf"/><Relationship Id="rId4" Type="http://schemas.openxmlformats.org/officeDocument/2006/relationships/image" Target="../media/image14.pn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光の線&#10;&#10;中程度の精度で自動的に生成された説明">
            <a:extLst>
              <a:ext uri="{FF2B5EF4-FFF2-40B4-BE49-F238E27FC236}">
                <a16:creationId xmlns:a16="http://schemas.microsoft.com/office/drawing/2014/main" id="{AA33C112-DA5A-2B0A-5653-DEAEB4FB0E40}"/>
              </a:ext>
            </a:extLst>
          </p:cNvPr>
          <p:cNvPicPr>
            <a:picLocks noChangeAspect="1"/>
          </p:cNvPicPr>
          <p:nvPr/>
        </p:nvPicPr>
        <p:blipFill>
          <a:blip r:embed="rId2"/>
          <a:stretch>
            <a:fillRect/>
          </a:stretch>
        </p:blipFill>
        <p:spPr>
          <a:xfrm>
            <a:off x="2084576" y="796599"/>
            <a:ext cx="5120628" cy="3969099"/>
          </a:xfrm>
          <a:prstGeom prst="rect">
            <a:avLst/>
          </a:prstGeom>
        </p:spPr>
      </p:pic>
      <p:sp>
        <p:nvSpPr>
          <p:cNvPr id="6" name="テキスト ボックス 5">
            <a:extLst>
              <a:ext uri="{FF2B5EF4-FFF2-40B4-BE49-F238E27FC236}">
                <a16:creationId xmlns:a16="http://schemas.microsoft.com/office/drawing/2014/main" id="{50E6097E-8912-5B1D-9EE3-36FBFDB88476}"/>
              </a:ext>
            </a:extLst>
          </p:cNvPr>
          <p:cNvSpPr txBox="1"/>
          <p:nvPr/>
        </p:nvSpPr>
        <p:spPr>
          <a:xfrm>
            <a:off x="1340595" y="4965486"/>
            <a:ext cx="6811183" cy="1046440"/>
          </a:xfrm>
          <a:prstGeom prst="rect">
            <a:avLst/>
          </a:prstGeom>
          <a:noFill/>
        </p:spPr>
        <p:txBody>
          <a:bodyPr wrap="square" rtlCol="0">
            <a:spAutoFit/>
          </a:bodyPr>
          <a:lstStyle/>
          <a:p>
            <a:pPr algn="ctr"/>
            <a:r>
              <a:rPr kumimoji="1" lang="ja-JP" altLang="en-US" sz="2000">
                <a:latin typeface="Hiragino Maru Gothic ProN W4" panose="020F0400000000000000" pitchFamily="34" charset="-128"/>
                <a:ea typeface="Hiragino Maru Gothic ProN W4" panose="020F0400000000000000" pitchFamily="34" charset="-128"/>
              </a:rPr>
              <a:t>光応答反応解析アリーナ</a:t>
            </a:r>
            <a:endParaRPr kumimoji="1" lang="en-US" altLang="ja-JP" sz="2000" dirty="0">
              <a:latin typeface="Hiragino Maru Gothic ProN W4" panose="020F0400000000000000" pitchFamily="34" charset="-128"/>
              <a:ea typeface="Hiragino Maru Gothic ProN W4" panose="020F0400000000000000" pitchFamily="34" charset="-128"/>
            </a:endParaRPr>
          </a:p>
          <a:p>
            <a:pPr algn="ctr">
              <a:lnSpc>
                <a:spcPts val="1200"/>
              </a:lnSpc>
            </a:pPr>
            <a:endParaRPr kumimoji="1" lang="en-US" altLang="ja-JP" dirty="0">
              <a:latin typeface="Hiragino Maru Gothic ProN W4" panose="020F0400000000000000" pitchFamily="34" charset="-128"/>
              <a:ea typeface="Hiragino Maru Gothic ProN W4" panose="020F0400000000000000" pitchFamily="34" charset="-128"/>
            </a:endParaRPr>
          </a:p>
          <a:p>
            <a:r>
              <a:rPr kumimoji="1" lang="en-US" altLang="ja-JP" sz="1600" dirty="0">
                <a:latin typeface="Hiragino Maru Gothic ProN W4" panose="020F0400000000000000" pitchFamily="34" charset="-128"/>
                <a:ea typeface="Hiragino Maru Gothic ProN W4" panose="020F0400000000000000" pitchFamily="34" charset="-128"/>
              </a:rPr>
              <a:t>6</a:t>
            </a:r>
            <a:r>
              <a:rPr kumimoji="1" lang="ja-JP" altLang="en-US" sz="1600">
                <a:latin typeface="Hiragino Maru Gothic ProN W4" panose="020F0400000000000000" pitchFamily="34" charset="-128"/>
                <a:ea typeface="Hiragino Maru Gothic ProN W4" panose="020F0400000000000000" pitchFamily="34" charset="-128"/>
              </a:rPr>
              <a:t>方向に</a:t>
            </a:r>
            <a:r>
              <a:rPr lang="ja-JP" altLang="en-US" sz="1600">
                <a:latin typeface="Hiragino Maru Gothic ProN W4" panose="020F0400000000000000" pitchFamily="34" charset="-128"/>
                <a:ea typeface="Hiragino Maru Gothic ProN W4" panose="020F0400000000000000" pitchFamily="34" charset="-128"/>
              </a:rPr>
              <a:t>アームが伸びている構造で、</a:t>
            </a:r>
            <a:r>
              <a:rPr kumimoji="1" lang="ja-JP" altLang="en-US" sz="1600">
                <a:latin typeface="Hiragino Maru Gothic ProN W4" panose="020F0400000000000000" pitchFamily="34" charset="-128"/>
                <a:ea typeface="Hiragino Maru Gothic ProN W4" panose="020F0400000000000000" pitchFamily="34" charset="-128"/>
              </a:rPr>
              <a:t>光波長の異なる</a:t>
            </a:r>
            <a:r>
              <a:rPr kumimoji="1" lang="en-US" altLang="ja-JP" sz="1600" dirty="0">
                <a:latin typeface="Hiragino Maru Gothic ProN W4" panose="020F0400000000000000" pitchFamily="34" charset="-128"/>
                <a:ea typeface="Hiragino Maru Gothic ProN W4" panose="020F0400000000000000" pitchFamily="34" charset="-128"/>
              </a:rPr>
              <a:t>6</a:t>
            </a:r>
            <a:r>
              <a:rPr kumimoji="1" lang="ja-JP" altLang="en-US" sz="1600">
                <a:latin typeface="Hiragino Maru Gothic ProN W4" panose="020F0400000000000000" pitchFamily="34" charset="-128"/>
                <a:ea typeface="Hiragino Maru Gothic ProN W4" panose="020F0400000000000000" pitchFamily="34" charset="-128"/>
              </a:rPr>
              <a:t>種類の</a:t>
            </a:r>
            <a:r>
              <a:rPr kumimoji="1" lang="en-US" altLang="ja-JP" sz="1600" dirty="0">
                <a:latin typeface="Hiragino Maru Gothic ProN W4" panose="020F0400000000000000" pitchFamily="34" charset="-128"/>
                <a:ea typeface="Hiragino Maru Gothic ProN W4" panose="020F0400000000000000" pitchFamily="34" charset="-128"/>
              </a:rPr>
              <a:t>LED</a:t>
            </a:r>
            <a:r>
              <a:rPr kumimoji="1" lang="ja-JP" altLang="en-US" sz="1600">
                <a:latin typeface="Hiragino Maru Gothic ProN W4" panose="020F0400000000000000" pitchFamily="34" charset="-128"/>
                <a:ea typeface="Hiragino Maru Gothic ProN W4" panose="020F0400000000000000" pitchFamily="34" charset="-128"/>
              </a:rPr>
              <a:t>を配置して、昆虫の色に対する反応（波長選好性）を観察することができる</a:t>
            </a:r>
            <a:endParaRPr kumimoji="1" lang="en-US" altLang="ja-JP" sz="1600" dirty="0">
              <a:latin typeface="Hiragino Maru Gothic ProN W4" panose="020F0400000000000000" pitchFamily="34" charset="-128"/>
              <a:ea typeface="Hiragino Maru Gothic ProN W4" panose="020F0400000000000000" pitchFamily="34" charset="-128"/>
            </a:endParaRPr>
          </a:p>
        </p:txBody>
      </p:sp>
    </p:spTree>
    <p:extLst>
      <p:ext uri="{BB962C8B-B14F-4D97-AF65-F5344CB8AC3E}">
        <p14:creationId xmlns:p14="http://schemas.microsoft.com/office/powerpoint/2010/main" val="3779738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FF23EE0A-1708-13DB-A3DD-8458FADCFA82}"/>
              </a:ext>
            </a:extLst>
          </p:cNvPr>
          <p:cNvSpPr/>
          <p:nvPr/>
        </p:nvSpPr>
        <p:spPr>
          <a:xfrm>
            <a:off x="2006010" y="4321479"/>
            <a:ext cx="5131979" cy="2585323"/>
          </a:xfrm>
          <a:prstGeom prst="rect">
            <a:avLst/>
          </a:prstGeom>
        </p:spPr>
        <p:txBody>
          <a:bodyPr wrap="square">
            <a:spAutoFit/>
          </a:bodyPr>
          <a:lstStyle/>
          <a:p>
            <a:r>
              <a:rPr lang="ja-JP" altLang="en-US" dirty="0"/>
              <a:t>図 </a:t>
            </a:r>
            <a:r>
              <a:rPr lang="en-US" altLang="ja-JP" dirty="0"/>
              <a:t>1</a:t>
            </a:r>
            <a:r>
              <a:rPr lang="ja-JP" altLang="en-US" dirty="0"/>
              <a:t>　複眼の感度スペクトルと波長選好性の関係。紫外，青，緑といった感度型の視細胞の感度スペクトル（破線）の重ね合わせで複眼の感度スペクトル（実線）が決まる。複眼の感度スペクトルは紫外域（</a:t>
            </a:r>
            <a:r>
              <a:rPr lang="en-US" altLang="ja-JP" dirty="0"/>
              <a:t>550 nm </a:t>
            </a:r>
            <a:r>
              <a:rPr lang="ja-JP" altLang="en-US" dirty="0"/>
              <a:t>付近）か緑域（</a:t>
            </a:r>
            <a:r>
              <a:rPr lang="en-US" altLang="ja-JP" dirty="0"/>
              <a:t>350 nm </a:t>
            </a:r>
            <a:r>
              <a:rPr lang="ja-JP" altLang="en-US" dirty="0"/>
              <a:t>付近），またはその双方に極大をもつが，そのどちらかの波長を多くの昆虫種は選好する。本図では紫外と緑に極大をもつ二峰性の平均的な感度スペクトルを参考例として示している。</a:t>
            </a:r>
          </a:p>
        </p:txBody>
      </p:sp>
      <p:pic>
        <p:nvPicPr>
          <p:cNvPr id="5" name="図 4">
            <a:extLst>
              <a:ext uri="{FF2B5EF4-FFF2-40B4-BE49-F238E27FC236}">
                <a16:creationId xmlns:a16="http://schemas.microsoft.com/office/drawing/2014/main" id="{91E97BBA-22E4-6D91-1C50-3ED7EEE6E65F}"/>
              </a:ext>
            </a:extLst>
          </p:cNvPr>
          <p:cNvPicPr>
            <a:picLocks noChangeAspect="1"/>
          </p:cNvPicPr>
          <p:nvPr/>
        </p:nvPicPr>
        <p:blipFill>
          <a:blip r:embed="rId2"/>
          <a:stretch>
            <a:fillRect/>
          </a:stretch>
        </p:blipFill>
        <p:spPr>
          <a:xfrm>
            <a:off x="2823937" y="949997"/>
            <a:ext cx="3371982" cy="3511681"/>
          </a:xfrm>
          <a:prstGeom prst="rect">
            <a:avLst/>
          </a:prstGeom>
        </p:spPr>
      </p:pic>
      <p:sp>
        <p:nvSpPr>
          <p:cNvPr id="6" name="テキスト ボックス 5">
            <a:extLst>
              <a:ext uri="{FF2B5EF4-FFF2-40B4-BE49-F238E27FC236}">
                <a16:creationId xmlns:a16="http://schemas.microsoft.com/office/drawing/2014/main" id="{C97F78D2-5302-9675-8748-5751E8DEF3EE}"/>
              </a:ext>
            </a:extLst>
          </p:cNvPr>
          <p:cNvSpPr txBox="1"/>
          <p:nvPr/>
        </p:nvSpPr>
        <p:spPr>
          <a:xfrm>
            <a:off x="3937453" y="4013702"/>
            <a:ext cx="1399231" cy="307777"/>
          </a:xfrm>
          <a:prstGeom prst="rect">
            <a:avLst/>
          </a:prstGeom>
          <a:noFill/>
        </p:spPr>
        <p:txBody>
          <a:bodyPr wrap="square" rtlCol="0">
            <a:spAutoFit/>
          </a:bodyPr>
          <a:lstStyle/>
          <a:p>
            <a:pPr algn="ctr"/>
            <a:r>
              <a:rPr kumimoji="1" lang="ja-JP" altLang="en-US" sz="1400" dirty="0">
                <a:latin typeface="メイリオ"/>
                <a:ea typeface="メイリオ"/>
                <a:cs typeface="メイリオ"/>
              </a:rPr>
              <a:t>波長</a:t>
            </a:r>
            <a:r>
              <a:rPr lang="en-US" altLang="ja-JP" sz="1400" dirty="0">
                <a:latin typeface="メイリオ"/>
                <a:ea typeface="メイリオ"/>
                <a:cs typeface="メイリオ"/>
              </a:rPr>
              <a:t> (nm)</a:t>
            </a:r>
            <a:endParaRPr kumimoji="1" lang="ja-JP" altLang="en-US" sz="1400" dirty="0">
              <a:latin typeface="メイリオ"/>
              <a:ea typeface="メイリオ"/>
              <a:cs typeface="メイリオ"/>
            </a:endParaRPr>
          </a:p>
        </p:txBody>
      </p:sp>
      <p:grpSp>
        <p:nvGrpSpPr>
          <p:cNvPr id="7" name="図形グループ 67">
            <a:extLst>
              <a:ext uri="{FF2B5EF4-FFF2-40B4-BE49-F238E27FC236}">
                <a16:creationId xmlns:a16="http://schemas.microsoft.com/office/drawing/2014/main" id="{01859F51-AC37-1D54-EBEB-032359B5E5A0}"/>
              </a:ext>
            </a:extLst>
          </p:cNvPr>
          <p:cNvGrpSpPr/>
          <p:nvPr/>
        </p:nvGrpSpPr>
        <p:grpSpPr>
          <a:xfrm>
            <a:off x="1721720" y="192012"/>
            <a:ext cx="5600906" cy="3901140"/>
            <a:chOff x="628547" y="1623136"/>
            <a:chExt cx="5600906" cy="3901140"/>
          </a:xfrm>
        </p:grpSpPr>
        <p:cxnSp>
          <p:nvCxnSpPr>
            <p:cNvPr id="8" name="直線矢印コネクタ 7">
              <a:extLst>
                <a:ext uri="{FF2B5EF4-FFF2-40B4-BE49-F238E27FC236}">
                  <a16:creationId xmlns:a16="http://schemas.microsoft.com/office/drawing/2014/main" id="{E9C9F1E0-8E48-1EEC-5493-5E4527B8B5C7}"/>
                </a:ext>
              </a:extLst>
            </p:cNvPr>
            <p:cNvCxnSpPr/>
            <p:nvPr/>
          </p:nvCxnSpPr>
          <p:spPr>
            <a:xfrm flipV="1">
              <a:off x="3161635" y="3212987"/>
              <a:ext cx="0" cy="1899290"/>
            </a:xfrm>
            <a:prstGeom prst="straightConnector1">
              <a:avLst/>
            </a:prstGeom>
            <a:ln w="28575" cap="rnd" cmpd="sng">
              <a:solidFill>
                <a:schemeClr val="tx1">
                  <a:lumMod val="65000"/>
                  <a:lumOff val="35000"/>
                </a:schemeClr>
              </a:solidFill>
              <a:prstDash val="sysDot"/>
              <a:round/>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9" name="直線矢印コネクタ 8">
              <a:extLst>
                <a:ext uri="{FF2B5EF4-FFF2-40B4-BE49-F238E27FC236}">
                  <a16:creationId xmlns:a16="http://schemas.microsoft.com/office/drawing/2014/main" id="{20151688-1056-AB27-8AA6-C4294EA2EE70}"/>
                </a:ext>
              </a:extLst>
            </p:cNvPr>
            <p:cNvCxnSpPr/>
            <p:nvPr/>
          </p:nvCxnSpPr>
          <p:spPr>
            <a:xfrm flipV="1">
              <a:off x="4229619" y="3935163"/>
              <a:ext cx="0" cy="1177114"/>
            </a:xfrm>
            <a:prstGeom prst="straightConnector1">
              <a:avLst/>
            </a:prstGeom>
            <a:ln w="28575" cap="rnd" cmpd="sng">
              <a:solidFill>
                <a:schemeClr val="tx1">
                  <a:lumMod val="65000"/>
                  <a:lumOff val="35000"/>
                </a:schemeClr>
              </a:solidFill>
              <a:prstDash val="sysDot"/>
              <a:round/>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10" name="直線矢印コネクタ 9">
              <a:extLst>
                <a:ext uri="{FF2B5EF4-FFF2-40B4-BE49-F238E27FC236}">
                  <a16:creationId xmlns:a16="http://schemas.microsoft.com/office/drawing/2014/main" id="{F49EFC65-EED6-0FF4-0F80-5CBE60A9A018}"/>
                </a:ext>
              </a:extLst>
            </p:cNvPr>
            <p:cNvCxnSpPr/>
            <p:nvPr/>
          </p:nvCxnSpPr>
          <p:spPr>
            <a:xfrm flipV="1">
              <a:off x="4070340" y="3209369"/>
              <a:ext cx="0" cy="1902907"/>
            </a:xfrm>
            <a:prstGeom prst="straightConnector1">
              <a:avLst/>
            </a:prstGeom>
            <a:ln w="28575" cap="rnd" cmpd="sng">
              <a:solidFill>
                <a:schemeClr val="tx1">
                  <a:lumMod val="65000"/>
                  <a:lumOff val="35000"/>
                </a:schemeClr>
              </a:solidFill>
              <a:prstDash val="sysDot"/>
              <a:round/>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11" name="直線矢印コネクタ 10">
              <a:extLst>
                <a:ext uri="{FF2B5EF4-FFF2-40B4-BE49-F238E27FC236}">
                  <a16:creationId xmlns:a16="http://schemas.microsoft.com/office/drawing/2014/main" id="{60505DCF-821F-E8A5-F74A-2DC085606F70}"/>
                </a:ext>
              </a:extLst>
            </p:cNvPr>
            <p:cNvCxnSpPr/>
            <p:nvPr/>
          </p:nvCxnSpPr>
          <p:spPr>
            <a:xfrm flipV="1">
              <a:off x="3941056" y="3179559"/>
              <a:ext cx="0" cy="1932717"/>
            </a:xfrm>
            <a:prstGeom prst="straightConnector1">
              <a:avLst/>
            </a:prstGeom>
            <a:ln w="28575" cap="rnd" cmpd="sng">
              <a:solidFill>
                <a:schemeClr val="tx1">
                  <a:lumMod val="65000"/>
                  <a:lumOff val="35000"/>
                </a:schemeClr>
              </a:solidFill>
              <a:prstDash val="sysDot"/>
              <a:round/>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12" name="直線矢印コネクタ 11">
              <a:extLst>
                <a:ext uri="{FF2B5EF4-FFF2-40B4-BE49-F238E27FC236}">
                  <a16:creationId xmlns:a16="http://schemas.microsoft.com/office/drawing/2014/main" id="{3C5CF98D-B7FE-002D-8A9F-25A141855718}"/>
                </a:ext>
              </a:extLst>
            </p:cNvPr>
            <p:cNvCxnSpPr/>
            <p:nvPr/>
          </p:nvCxnSpPr>
          <p:spPr>
            <a:xfrm flipV="1">
              <a:off x="3897646" y="3277138"/>
              <a:ext cx="0" cy="1835138"/>
            </a:xfrm>
            <a:prstGeom prst="straightConnector1">
              <a:avLst/>
            </a:prstGeom>
            <a:ln w="28575" cap="rnd" cmpd="sng">
              <a:solidFill>
                <a:schemeClr val="tx1">
                  <a:lumMod val="65000"/>
                  <a:lumOff val="35000"/>
                </a:schemeClr>
              </a:solidFill>
              <a:prstDash val="sysDot"/>
              <a:round/>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13" name="直線矢印コネクタ 12">
              <a:extLst>
                <a:ext uri="{FF2B5EF4-FFF2-40B4-BE49-F238E27FC236}">
                  <a16:creationId xmlns:a16="http://schemas.microsoft.com/office/drawing/2014/main" id="{4405F69B-252D-9F4D-FAD6-4874F53E603C}"/>
                </a:ext>
              </a:extLst>
            </p:cNvPr>
            <p:cNvCxnSpPr/>
            <p:nvPr/>
          </p:nvCxnSpPr>
          <p:spPr>
            <a:xfrm flipV="1">
              <a:off x="3118762" y="3088300"/>
              <a:ext cx="0" cy="2023977"/>
            </a:xfrm>
            <a:prstGeom prst="straightConnector1">
              <a:avLst/>
            </a:prstGeom>
            <a:ln w="28575" cap="rnd" cmpd="sng">
              <a:solidFill>
                <a:schemeClr val="tx1">
                  <a:lumMod val="65000"/>
                  <a:lumOff val="35000"/>
                </a:schemeClr>
              </a:solidFill>
              <a:prstDash val="sysDot"/>
              <a:round/>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14" name="直線矢印コネクタ 13">
              <a:extLst>
                <a:ext uri="{FF2B5EF4-FFF2-40B4-BE49-F238E27FC236}">
                  <a16:creationId xmlns:a16="http://schemas.microsoft.com/office/drawing/2014/main" id="{715465D1-8572-E25B-9841-E62EA2BD7FB1}"/>
                </a:ext>
              </a:extLst>
            </p:cNvPr>
            <p:cNvCxnSpPr/>
            <p:nvPr/>
          </p:nvCxnSpPr>
          <p:spPr>
            <a:xfrm flipV="1">
              <a:off x="2937520" y="3412312"/>
              <a:ext cx="0" cy="1699965"/>
            </a:xfrm>
            <a:prstGeom prst="straightConnector1">
              <a:avLst/>
            </a:prstGeom>
            <a:ln w="28575" cap="rnd" cmpd="sng">
              <a:solidFill>
                <a:schemeClr val="tx1">
                  <a:lumMod val="65000"/>
                  <a:lumOff val="35000"/>
                </a:schemeClr>
              </a:solidFill>
              <a:prstDash val="sysDot"/>
              <a:round/>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15" name="直線矢印コネクタ 14">
              <a:extLst>
                <a:ext uri="{FF2B5EF4-FFF2-40B4-BE49-F238E27FC236}">
                  <a16:creationId xmlns:a16="http://schemas.microsoft.com/office/drawing/2014/main" id="{3FC8AE04-2FB8-3CA1-392F-32BC56B6F8A0}"/>
                </a:ext>
              </a:extLst>
            </p:cNvPr>
            <p:cNvCxnSpPr/>
            <p:nvPr/>
          </p:nvCxnSpPr>
          <p:spPr>
            <a:xfrm flipV="1">
              <a:off x="2978284" y="3294868"/>
              <a:ext cx="8303" cy="1817409"/>
            </a:xfrm>
            <a:prstGeom prst="straightConnector1">
              <a:avLst/>
            </a:prstGeom>
            <a:ln w="28575" cap="rnd" cmpd="sng">
              <a:solidFill>
                <a:schemeClr val="tx1">
                  <a:lumMod val="65000"/>
                  <a:lumOff val="35000"/>
                </a:schemeClr>
              </a:solidFill>
              <a:prstDash val="sysDot"/>
              <a:roun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16" name="テキスト ボックス 15">
              <a:extLst>
                <a:ext uri="{FF2B5EF4-FFF2-40B4-BE49-F238E27FC236}">
                  <a16:creationId xmlns:a16="http://schemas.microsoft.com/office/drawing/2014/main" id="{8E2059DE-C870-8E69-C398-6A134D59B3E9}"/>
                </a:ext>
              </a:extLst>
            </p:cNvPr>
            <p:cNvSpPr txBox="1"/>
            <p:nvPr/>
          </p:nvSpPr>
          <p:spPr>
            <a:xfrm>
              <a:off x="1992407" y="5216499"/>
              <a:ext cx="541945" cy="307777"/>
            </a:xfrm>
            <a:prstGeom prst="rect">
              <a:avLst/>
            </a:prstGeom>
            <a:noFill/>
          </p:spPr>
          <p:txBody>
            <a:bodyPr wrap="square" rtlCol="0">
              <a:spAutoFit/>
            </a:bodyPr>
            <a:lstStyle/>
            <a:p>
              <a:pPr algn="ctr"/>
              <a:r>
                <a:rPr kumimoji="1" lang="en-US" altLang="ja-JP" sz="1400" dirty="0">
                  <a:latin typeface="メイリオ"/>
                  <a:ea typeface="メイリオ"/>
                  <a:cs typeface="メイリオ"/>
                </a:rPr>
                <a:t>200</a:t>
              </a:r>
              <a:endParaRPr kumimoji="1" lang="ja-JP" altLang="en-US" sz="1400" dirty="0">
                <a:latin typeface="メイリオ"/>
                <a:ea typeface="メイリオ"/>
                <a:cs typeface="メイリオ"/>
              </a:endParaRPr>
            </a:p>
          </p:txBody>
        </p:sp>
        <p:sp>
          <p:nvSpPr>
            <p:cNvPr id="17" name="テキスト ボックス 16">
              <a:extLst>
                <a:ext uri="{FF2B5EF4-FFF2-40B4-BE49-F238E27FC236}">
                  <a16:creationId xmlns:a16="http://schemas.microsoft.com/office/drawing/2014/main" id="{1C517E9C-C2D4-0A56-48D4-DEEBE9DB5750}"/>
                </a:ext>
              </a:extLst>
            </p:cNvPr>
            <p:cNvSpPr txBox="1"/>
            <p:nvPr/>
          </p:nvSpPr>
          <p:spPr>
            <a:xfrm>
              <a:off x="2502215" y="5216499"/>
              <a:ext cx="541945" cy="307777"/>
            </a:xfrm>
            <a:prstGeom prst="rect">
              <a:avLst/>
            </a:prstGeom>
            <a:noFill/>
          </p:spPr>
          <p:txBody>
            <a:bodyPr wrap="square" rtlCol="0">
              <a:spAutoFit/>
            </a:bodyPr>
            <a:lstStyle/>
            <a:p>
              <a:pPr algn="ctr"/>
              <a:r>
                <a:rPr kumimoji="1" lang="en-US" altLang="ja-JP" sz="1400" dirty="0">
                  <a:latin typeface="メイリオ"/>
                  <a:ea typeface="メイリオ"/>
                  <a:cs typeface="メイリオ"/>
                </a:rPr>
                <a:t>300</a:t>
              </a:r>
              <a:endParaRPr kumimoji="1" lang="ja-JP" altLang="en-US" sz="1400" dirty="0">
                <a:latin typeface="メイリオ"/>
                <a:ea typeface="メイリオ"/>
                <a:cs typeface="メイリオ"/>
              </a:endParaRPr>
            </a:p>
          </p:txBody>
        </p:sp>
        <p:sp>
          <p:nvSpPr>
            <p:cNvPr id="18" name="テキスト ボックス 17">
              <a:extLst>
                <a:ext uri="{FF2B5EF4-FFF2-40B4-BE49-F238E27FC236}">
                  <a16:creationId xmlns:a16="http://schemas.microsoft.com/office/drawing/2014/main" id="{8D9D0770-03C4-C520-0300-C0F6C41DB408}"/>
                </a:ext>
              </a:extLst>
            </p:cNvPr>
            <p:cNvSpPr txBox="1"/>
            <p:nvPr/>
          </p:nvSpPr>
          <p:spPr>
            <a:xfrm>
              <a:off x="3012022" y="5216499"/>
              <a:ext cx="541945" cy="307777"/>
            </a:xfrm>
            <a:prstGeom prst="rect">
              <a:avLst/>
            </a:prstGeom>
            <a:noFill/>
          </p:spPr>
          <p:txBody>
            <a:bodyPr wrap="square" rtlCol="0">
              <a:spAutoFit/>
            </a:bodyPr>
            <a:lstStyle/>
            <a:p>
              <a:pPr algn="ctr"/>
              <a:r>
                <a:rPr kumimoji="1" lang="en-US" altLang="ja-JP" sz="1400" dirty="0">
                  <a:latin typeface="メイリオ"/>
                  <a:ea typeface="メイリオ"/>
                  <a:cs typeface="メイリオ"/>
                </a:rPr>
                <a:t>400</a:t>
              </a:r>
              <a:endParaRPr kumimoji="1" lang="ja-JP" altLang="en-US" sz="1400" dirty="0">
                <a:latin typeface="メイリオ"/>
                <a:ea typeface="メイリオ"/>
                <a:cs typeface="メイリオ"/>
              </a:endParaRPr>
            </a:p>
          </p:txBody>
        </p:sp>
        <p:sp>
          <p:nvSpPr>
            <p:cNvPr id="19" name="テキスト ボックス 18">
              <a:extLst>
                <a:ext uri="{FF2B5EF4-FFF2-40B4-BE49-F238E27FC236}">
                  <a16:creationId xmlns:a16="http://schemas.microsoft.com/office/drawing/2014/main" id="{74A0E318-2C1C-0186-969F-872D92EED9D9}"/>
                </a:ext>
              </a:extLst>
            </p:cNvPr>
            <p:cNvSpPr txBox="1"/>
            <p:nvPr/>
          </p:nvSpPr>
          <p:spPr>
            <a:xfrm>
              <a:off x="3521829" y="5216499"/>
              <a:ext cx="541945" cy="307777"/>
            </a:xfrm>
            <a:prstGeom prst="rect">
              <a:avLst/>
            </a:prstGeom>
            <a:noFill/>
          </p:spPr>
          <p:txBody>
            <a:bodyPr wrap="square" rtlCol="0">
              <a:spAutoFit/>
            </a:bodyPr>
            <a:lstStyle/>
            <a:p>
              <a:pPr algn="ctr"/>
              <a:r>
                <a:rPr kumimoji="1" lang="en-US" altLang="ja-JP" sz="1400" dirty="0">
                  <a:latin typeface="メイリオ"/>
                  <a:ea typeface="メイリオ"/>
                  <a:cs typeface="メイリオ"/>
                </a:rPr>
                <a:t>500</a:t>
              </a:r>
              <a:endParaRPr kumimoji="1" lang="ja-JP" altLang="en-US" sz="1400" dirty="0">
                <a:latin typeface="メイリオ"/>
                <a:ea typeface="メイリオ"/>
                <a:cs typeface="メイリオ"/>
              </a:endParaRPr>
            </a:p>
          </p:txBody>
        </p:sp>
        <p:sp>
          <p:nvSpPr>
            <p:cNvPr id="20" name="テキスト ボックス 19">
              <a:extLst>
                <a:ext uri="{FF2B5EF4-FFF2-40B4-BE49-F238E27FC236}">
                  <a16:creationId xmlns:a16="http://schemas.microsoft.com/office/drawing/2014/main" id="{30A44C10-B73B-3908-B436-281E2A32F524}"/>
                </a:ext>
              </a:extLst>
            </p:cNvPr>
            <p:cNvSpPr txBox="1"/>
            <p:nvPr/>
          </p:nvSpPr>
          <p:spPr>
            <a:xfrm>
              <a:off x="4031636" y="5216499"/>
              <a:ext cx="541945" cy="307777"/>
            </a:xfrm>
            <a:prstGeom prst="rect">
              <a:avLst/>
            </a:prstGeom>
            <a:noFill/>
          </p:spPr>
          <p:txBody>
            <a:bodyPr wrap="square" rtlCol="0">
              <a:spAutoFit/>
            </a:bodyPr>
            <a:lstStyle/>
            <a:p>
              <a:pPr algn="ctr"/>
              <a:r>
                <a:rPr kumimoji="1" lang="en-US" altLang="ja-JP" sz="1400" dirty="0">
                  <a:latin typeface="メイリオ"/>
                  <a:ea typeface="メイリオ"/>
                  <a:cs typeface="メイリオ"/>
                </a:rPr>
                <a:t>600</a:t>
              </a:r>
              <a:endParaRPr kumimoji="1" lang="ja-JP" altLang="en-US" sz="1400" dirty="0">
                <a:latin typeface="メイリオ"/>
                <a:ea typeface="メイリオ"/>
                <a:cs typeface="メイリオ"/>
              </a:endParaRPr>
            </a:p>
          </p:txBody>
        </p:sp>
        <p:sp>
          <p:nvSpPr>
            <p:cNvPr id="21" name="テキスト ボックス 20">
              <a:extLst>
                <a:ext uri="{FF2B5EF4-FFF2-40B4-BE49-F238E27FC236}">
                  <a16:creationId xmlns:a16="http://schemas.microsoft.com/office/drawing/2014/main" id="{1121D50D-558B-16DF-D425-6D9106A8AC2B}"/>
                </a:ext>
              </a:extLst>
            </p:cNvPr>
            <p:cNvSpPr txBox="1"/>
            <p:nvPr/>
          </p:nvSpPr>
          <p:spPr>
            <a:xfrm>
              <a:off x="4541445" y="5216499"/>
              <a:ext cx="541945" cy="307777"/>
            </a:xfrm>
            <a:prstGeom prst="rect">
              <a:avLst/>
            </a:prstGeom>
            <a:noFill/>
          </p:spPr>
          <p:txBody>
            <a:bodyPr wrap="square" rtlCol="0">
              <a:spAutoFit/>
            </a:bodyPr>
            <a:lstStyle/>
            <a:p>
              <a:pPr algn="ctr"/>
              <a:r>
                <a:rPr kumimoji="1" lang="en-US" altLang="ja-JP" sz="1400" dirty="0">
                  <a:latin typeface="メイリオ"/>
                  <a:ea typeface="メイリオ"/>
                  <a:cs typeface="メイリオ"/>
                </a:rPr>
                <a:t>700</a:t>
              </a:r>
              <a:endParaRPr kumimoji="1" lang="ja-JP" altLang="en-US" sz="1400" dirty="0">
                <a:latin typeface="メイリオ"/>
                <a:ea typeface="メイリオ"/>
                <a:cs typeface="メイリオ"/>
              </a:endParaRPr>
            </a:p>
          </p:txBody>
        </p:sp>
        <p:cxnSp>
          <p:nvCxnSpPr>
            <p:cNvPr id="22" name="直線矢印コネクタ 21">
              <a:extLst>
                <a:ext uri="{FF2B5EF4-FFF2-40B4-BE49-F238E27FC236}">
                  <a16:creationId xmlns:a16="http://schemas.microsoft.com/office/drawing/2014/main" id="{85AACF68-B7C7-ED5B-6D29-28A3B77AA03E}"/>
                </a:ext>
              </a:extLst>
            </p:cNvPr>
            <p:cNvCxnSpPr/>
            <p:nvPr/>
          </p:nvCxnSpPr>
          <p:spPr>
            <a:xfrm flipV="1">
              <a:off x="2050231" y="3380477"/>
              <a:ext cx="851566" cy="1227974"/>
            </a:xfrm>
            <a:prstGeom prst="straightConnector1">
              <a:avLst/>
            </a:prstGeom>
            <a:ln w="38100">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3" name="直線矢印コネクタ 22">
              <a:extLst>
                <a:ext uri="{FF2B5EF4-FFF2-40B4-BE49-F238E27FC236}">
                  <a16:creationId xmlns:a16="http://schemas.microsoft.com/office/drawing/2014/main" id="{CC12BF41-DCF2-F4CF-9856-9AA120F128D3}"/>
                </a:ext>
              </a:extLst>
            </p:cNvPr>
            <p:cNvCxnSpPr>
              <a:cxnSpLocks/>
              <a:stCxn id="61" idx="2"/>
            </p:cNvCxnSpPr>
            <p:nvPr/>
          </p:nvCxnSpPr>
          <p:spPr>
            <a:xfrm>
              <a:off x="2977346" y="2762646"/>
              <a:ext cx="153110" cy="195788"/>
            </a:xfrm>
            <a:prstGeom prst="straightConnector1">
              <a:avLst/>
            </a:prstGeom>
            <a:ln w="38100">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4" name="直線矢印コネクタ 23">
              <a:extLst>
                <a:ext uri="{FF2B5EF4-FFF2-40B4-BE49-F238E27FC236}">
                  <a16:creationId xmlns:a16="http://schemas.microsoft.com/office/drawing/2014/main" id="{B8A1D33E-6FF0-98EE-5351-372823B81D95}"/>
                </a:ext>
              </a:extLst>
            </p:cNvPr>
            <p:cNvCxnSpPr>
              <a:cxnSpLocks/>
              <a:stCxn id="57" idx="3"/>
            </p:cNvCxnSpPr>
            <p:nvPr/>
          </p:nvCxnSpPr>
          <p:spPr>
            <a:xfrm flipV="1">
              <a:off x="2103758" y="3240093"/>
              <a:ext cx="812912" cy="441345"/>
            </a:xfrm>
            <a:prstGeom prst="straightConnector1">
              <a:avLst/>
            </a:prstGeom>
            <a:ln w="38100">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5" name="直線矢印コネクタ 24">
              <a:extLst>
                <a:ext uri="{FF2B5EF4-FFF2-40B4-BE49-F238E27FC236}">
                  <a16:creationId xmlns:a16="http://schemas.microsoft.com/office/drawing/2014/main" id="{08A0A7C9-5080-28E7-A091-7A3B278BB089}"/>
                </a:ext>
              </a:extLst>
            </p:cNvPr>
            <p:cNvCxnSpPr/>
            <p:nvPr/>
          </p:nvCxnSpPr>
          <p:spPr>
            <a:xfrm>
              <a:off x="2050231" y="2762645"/>
              <a:ext cx="1047659" cy="386189"/>
            </a:xfrm>
            <a:prstGeom prst="straightConnector1">
              <a:avLst/>
            </a:prstGeom>
            <a:ln w="38100">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6" name="直線矢印コネクタ 25">
              <a:extLst>
                <a:ext uri="{FF2B5EF4-FFF2-40B4-BE49-F238E27FC236}">
                  <a16:creationId xmlns:a16="http://schemas.microsoft.com/office/drawing/2014/main" id="{CEF96268-BEAA-5161-1E06-A96626417A82}"/>
                </a:ext>
              </a:extLst>
            </p:cNvPr>
            <p:cNvCxnSpPr/>
            <p:nvPr/>
          </p:nvCxnSpPr>
          <p:spPr>
            <a:xfrm flipH="1" flipV="1">
              <a:off x="4111466" y="3183725"/>
              <a:ext cx="988263" cy="600854"/>
            </a:xfrm>
            <a:prstGeom prst="straightConnector1">
              <a:avLst/>
            </a:prstGeom>
            <a:ln w="38100">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7" name="直線矢印コネクタ 26">
              <a:extLst>
                <a:ext uri="{FF2B5EF4-FFF2-40B4-BE49-F238E27FC236}">
                  <a16:creationId xmlns:a16="http://schemas.microsoft.com/office/drawing/2014/main" id="{534D7047-D46B-7B08-27C8-A57109A609C2}"/>
                </a:ext>
              </a:extLst>
            </p:cNvPr>
            <p:cNvCxnSpPr/>
            <p:nvPr/>
          </p:nvCxnSpPr>
          <p:spPr>
            <a:xfrm flipH="1">
              <a:off x="3937613" y="2790356"/>
              <a:ext cx="204002" cy="268897"/>
            </a:xfrm>
            <a:prstGeom prst="straightConnector1">
              <a:avLst/>
            </a:prstGeom>
            <a:ln w="38100">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8" name="直線矢印コネクタ 27">
              <a:extLst>
                <a:ext uri="{FF2B5EF4-FFF2-40B4-BE49-F238E27FC236}">
                  <a16:creationId xmlns:a16="http://schemas.microsoft.com/office/drawing/2014/main" id="{8DF4591A-86E7-88FB-B70C-8BE89A4A84AB}"/>
                </a:ext>
              </a:extLst>
            </p:cNvPr>
            <p:cNvCxnSpPr/>
            <p:nvPr/>
          </p:nvCxnSpPr>
          <p:spPr>
            <a:xfrm flipH="1" flipV="1">
              <a:off x="4280932" y="3923275"/>
              <a:ext cx="505177" cy="668439"/>
            </a:xfrm>
            <a:prstGeom prst="straightConnector1">
              <a:avLst/>
            </a:prstGeom>
            <a:ln w="38100">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9" name="直線矢印コネクタ 28">
              <a:extLst>
                <a:ext uri="{FF2B5EF4-FFF2-40B4-BE49-F238E27FC236}">
                  <a16:creationId xmlns:a16="http://schemas.microsoft.com/office/drawing/2014/main" id="{EAE59675-D91A-801E-3A4D-B35E108D7566}"/>
                </a:ext>
              </a:extLst>
            </p:cNvPr>
            <p:cNvCxnSpPr/>
            <p:nvPr/>
          </p:nvCxnSpPr>
          <p:spPr>
            <a:xfrm flipH="1">
              <a:off x="3953801" y="2958435"/>
              <a:ext cx="1145928" cy="254553"/>
            </a:xfrm>
            <a:prstGeom prst="straightConnector1">
              <a:avLst/>
            </a:prstGeom>
            <a:ln w="38100">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30" name="図形グループ 30">
              <a:extLst>
                <a:ext uri="{FF2B5EF4-FFF2-40B4-BE49-F238E27FC236}">
                  <a16:creationId xmlns:a16="http://schemas.microsoft.com/office/drawing/2014/main" id="{5632FF95-5599-BE1C-41EB-52582B027C5A}"/>
                </a:ext>
              </a:extLst>
            </p:cNvPr>
            <p:cNvGrpSpPr/>
            <p:nvPr/>
          </p:nvGrpSpPr>
          <p:grpSpPr>
            <a:xfrm>
              <a:off x="2303569" y="1634941"/>
              <a:ext cx="1347554" cy="1127705"/>
              <a:chOff x="2632221" y="411382"/>
              <a:chExt cx="2124186" cy="1777631"/>
            </a:xfrm>
          </p:grpSpPr>
          <p:pic>
            <p:nvPicPr>
              <p:cNvPr id="61" name="図 60">
                <a:extLst>
                  <a:ext uri="{FF2B5EF4-FFF2-40B4-BE49-F238E27FC236}">
                    <a16:creationId xmlns:a16="http://schemas.microsoft.com/office/drawing/2014/main" id="{D79B77F8-49C6-760F-9FBF-FFE974490433}"/>
                  </a:ext>
                </a:extLst>
              </p:cNvPr>
              <p:cNvPicPr>
                <a:picLocks noChangeAspect="1"/>
              </p:cNvPicPr>
              <p:nvPr/>
            </p:nvPicPr>
            <p:blipFill>
              <a:blip r:embed="rId3"/>
              <a:stretch>
                <a:fillRect/>
              </a:stretch>
            </p:blipFill>
            <p:spPr>
              <a:xfrm>
                <a:off x="2632221" y="780715"/>
                <a:ext cx="2124186" cy="1408298"/>
              </a:xfrm>
              <a:prstGeom prst="rect">
                <a:avLst/>
              </a:prstGeom>
            </p:spPr>
          </p:pic>
          <p:sp>
            <p:nvSpPr>
              <p:cNvPr id="62" name="テキスト ボックス 61">
                <a:extLst>
                  <a:ext uri="{FF2B5EF4-FFF2-40B4-BE49-F238E27FC236}">
                    <a16:creationId xmlns:a16="http://schemas.microsoft.com/office/drawing/2014/main" id="{04800C90-7420-CF80-85A3-C770F03D06F4}"/>
                  </a:ext>
                </a:extLst>
              </p:cNvPr>
              <p:cNvSpPr txBox="1"/>
              <p:nvPr/>
            </p:nvSpPr>
            <p:spPr>
              <a:xfrm>
                <a:off x="2632221" y="411382"/>
                <a:ext cx="2124186" cy="412383"/>
              </a:xfrm>
              <a:prstGeom prst="rect">
                <a:avLst/>
              </a:prstGeom>
              <a:noFill/>
            </p:spPr>
            <p:txBody>
              <a:bodyPr wrap="square" rtlCol="0">
                <a:spAutoFit/>
              </a:bodyPr>
              <a:lstStyle/>
              <a:p>
                <a:pPr algn="ctr"/>
                <a:r>
                  <a:rPr kumimoji="1" lang="ja-JP" altLang="en-US" sz="1100" dirty="0">
                    <a:latin typeface="メイリオ"/>
                    <a:ea typeface="メイリオ"/>
                    <a:cs typeface="メイリオ"/>
                  </a:rPr>
                  <a:t>コクヌストモドキ</a:t>
                </a:r>
              </a:p>
            </p:txBody>
          </p:sp>
        </p:grpSp>
        <p:sp>
          <p:nvSpPr>
            <p:cNvPr id="31" name="円/楕円 30">
              <a:extLst>
                <a:ext uri="{FF2B5EF4-FFF2-40B4-BE49-F238E27FC236}">
                  <a16:creationId xmlns:a16="http://schemas.microsoft.com/office/drawing/2014/main" id="{C32B13DA-F554-A28A-F752-3A20922E7A5A}"/>
                </a:ext>
              </a:extLst>
            </p:cNvPr>
            <p:cNvSpPr>
              <a:spLocks noChangeAspect="1"/>
            </p:cNvSpPr>
            <p:nvPr/>
          </p:nvSpPr>
          <p:spPr>
            <a:xfrm>
              <a:off x="4168293" y="5132934"/>
              <a:ext cx="119911" cy="121069"/>
            </a:xfrm>
            <a:prstGeom prst="ellipse">
              <a:avLst/>
            </a:prstGeom>
            <a:noFill/>
            <a:ln w="28575" cmpd="sng">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200"/>
            </a:p>
          </p:txBody>
        </p:sp>
        <p:sp>
          <p:nvSpPr>
            <p:cNvPr id="32" name="円/楕円 31">
              <a:extLst>
                <a:ext uri="{FF2B5EF4-FFF2-40B4-BE49-F238E27FC236}">
                  <a16:creationId xmlns:a16="http://schemas.microsoft.com/office/drawing/2014/main" id="{619BA0ED-21BB-AB10-0121-D77A02D4BBAD}"/>
                </a:ext>
              </a:extLst>
            </p:cNvPr>
            <p:cNvSpPr>
              <a:spLocks noChangeAspect="1"/>
            </p:cNvSpPr>
            <p:nvPr/>
          </p:nvSpPr>
          <p:spPr>
            <a:xfrm>
              <a:off x="4009116" y="5132934"/>
              <a:ext cx="119911" cy="121069"/>
            </a:xfrm>
            <a:prstGeom prst="ellipse">
              <a:avLst/>
            </a:prstGeom>
            <a:noFill/>
            <a:ln w="28575" cmpd="sng">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200"/>
            </a:p>
          </p:txBody>
        </p:sp>
        <p:sp>
          <p:nvSpPr>
            <p:cNvPr id="33" name="円/楕円 32">
              <a:extLst>
                <a:ext uri="{FF2B5EF4-FFF2-40B4-BE49-F238E27FC236}">
                  <a16:creationId xmlns:a16="http://schemas.microsoft.com/office/drawing/2014/main" id="{2CA4B4E1-8F1F-B7B3-C14E-54DFC95DC807}"/>
                </a:ext>
              </a:extLst>
            </p:cNvPr>
            <p:cNvSpPr>
              <a:spLocks noChangeAspect="1"/>
            </p:cNvSpPr>
            <p:nvPr/>
          </p:nvSpPr>
          <p:spPr>
            <a:xfrm>
              <a:off x="3866466" y="5132934"/>
              <a:ext cx="119911" cy="121069"/>
            </a:xfrm>
            <a:prstGeom prst="ellipse">
              <a:avLst/>
            </a:prstGeom>
            <a:noFill/>
            <a:ln w="28575" cmpd="sng">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200"/>
            </a:p>
          </p:txBody>
        </p:sp>
        <p:sp>
          <p:nvSpPr>
            <p:cNvPr id="34" name="円/楕円 33">
              <a:extLst>
                <a:ext uri="{FF2B5EF4-FFF2-40B4-BE49-F238E27FC236}">
                  <a16:creationId xmlns:a16="http://schemas.microsoft.com/office/drawing/2014/main" id="{37EA57ED-FD67-11F2-2D97-6AAB70F0C635}"/>
                </a:ext>
              </a:extLst>
            </p:cNvPr>
            <p:cNvSpPr>
              <a:spLocks noChangeAspect="1"/>
            </p:cNvSpPr>
            <p:nvPr/>
          </p:nvSpPr>
          <p:spPr>
            <a:xfrm>
              <a:off x="3838366" y="5132934"/>
              <a:ext cx="119911" cy="121069"/>
            </a:xfrm>
            <a:prstGeom prst="ellipse">
              <a:avLst/>
            </a:prstGeom>
            <a:noFill/>
            <a:ln w="28575" cmpd="sng">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200"/>
            </a:p>
          </p:txBody>
        </p:sp>
        <p:sp>
          <p:nvSpPr>
            <p:cNvPr id="35" name="円/楕円 34">
              <a:extLst>
                <a:ext uri="{FF2B5EF4-FFF2-40B4-BE49-F238E27FC236}">
                  <a16:creationId xmlns:a16="http://schemas.microsoft.com/office/drawing/2014/main" id="{85E11412-B96E-84B8-5475-6D8C8F1C26D4}"/>
                </a:ext>
              </a:extLst>
            </p:cNvPr>
            <p:cNvSpPr>
              <a:spLocks noChangeAspect="1"/>
            </p:cNvSpPr>
            <p:nvPr/>
          </p:nvSpPr>
          <p:spPr>
            <a:xfrm>
              <a:off x="3090944" y="5132934"/>
              <a:ext cx="119911" cy="121069"/>
            </a:xfrm>
            <a:prstGeom prst="ellipse">
              <a:avLst/>
            </a:prstGeom>
            <a:noFill/>
            <a:ln w="28575" cmpd="sng">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200"/>
            </a:p>
          </p:txBody>
        </p:sp>
        <p:sp>
          <p:nvSpPr>
            <p:cNvPr id="36" name="円/楕円 35">
              <a:extLst>
                <a:ext uri="{FF2B5EF4-FFF2-40B4-BE49-F238E27FC236}">
                  <a16:creationId xmlns:a16="http://schemas.microsoft.com/office/drawing/2014/main" id="{5AF16740-7C32-F662-C1F9-737961AC153F}"/>
                </a:ext>
              </a:extLst>
            </p:cNvPr>
            <p:cNvSpPr>
              <a:spLocks noChangeAspect="1"/>
            </p:cNvSpPr>
            <p:nvPr/>
          </p:nvSpPr>
          <p:spPr>
            <a:xfrm>
              <a:off x="3070500" y="5132934"/>
              <a:ext cx="119911" cy="121069"/>
            </a:xfrm>
            <a:prstGeom prst="ellipse">
              <a:avLst/>
            </a:prstGeom>
            <a:noFill/>
            <a:ln w="28575" cmpd="sng">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200"/>
            </a:p>
          </p:txBody>
        </p:sp>
        <p:sp>
          <p:nvSpPr>
            <p:cNvPr id="37" name="円/楕円 36">
              <a:extLst>
                <a:ext uri="{FF2B5EF4-FFF2-40B4-BE49-F238E27FC236}">
                  <a16:creationId xmlns:a16="http://schemas.microsoft.com/office/drawing/2014/main" id="{DEB7573F-47E3-681D-0B8F-1AFB337D5AC8}"/>
                </a:ext>
              </a:extLst>
            </p:cNvPr>
            <p:cNvSpPr>
              <a:spLocks noChangeAspect="1"/>
            </p:cNvSpPr>
            <p:nvPr/>
          </p:nvSpPr>
          <p:spPr>
            <a:xfrm>
              <a:off x="2884237" y="5137045"/>
              <a:ext cx="119911" cy="121069"/>
            </a:xfrm>
            <a:prstGeom prst="ellipse">
              <a:avLst/>
            </a:prstGeom>
            <a:noFill/>
            <a:ln w="28575" cmpd="sng">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200"/>
            </a:p>
          </p:txBody>
        </p:sp>
        <p:sp>
          <p:nvSpPr>
            <p:cNvPr id="38" name="円/楕円 37">
              <a:extLst>
                <a:ext uri="{FF2B5EF4-FFF2-40B4-BE49-F238E27FC236}">
                  <a16:creationId xmlns:a16="http://schemas.microsoft.com/office/drawing/2014/main" id="{D7D99D69-605B-372E-F8F0-CF31AA16869D}"/>
                </a:ext>
              </a:extLst>
            </p:cNvPr>
            <p:cNvSpPr>
              <a:spLocks noChangeAspect="1"/>
            </p:cNvSpPr>
            <p:nvPr/>
          </p:nvSpPr>
          <p:spPr>
            <a:xfrm>
              <a:off x="2904585" y="5137045"/>
              <a:ext cx="119911" cy="121069"/>
            </a:xfrm>
            <a:prstGeom prst="ellipse">
              <a:avLst/>
            </a:prstGeom>
            <a:noFill/>
            <a:ln w="28575" cmpd="sng">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200"/>
            </a:p>
          </p:txBody>
        </p:sp>
        <p:grpSp>
          <p:nvGrpSpPr>
            <p:cNvPr id="39" name="図形グループ 39">
              <a:extLst>
                <a:ext uri="{FF2B5EF4-FFF2-40B4-BE49-F238E27FC236}">
                  <a16:creationId xmlns:a16="http://schemas.microsoft.com/office/drawing/2014/main" id="{9CD92EE4-55A0-3611-1623-4ED6C3E83612}"/>
                </a:ext>
              </a:extLst>
            </p:cNvPr>
            <p:cNvGrpSpPr/>
            <p:nvPr/>
          </p:nvGrpSpPr>
          <p:grpSpPr>
            <a:xfrm>
              <a:off x="3872009" y="1643030"/>
              <a:ext cx="1009851" cy="1147326"/>
              <a:chOff x="5268535" y="392774"/>
              <a:chExt cx="1591855" cy="1808560"/>
            </a:xfrm>
          </p:grpSpPr>
          <p:sp>
            <p:nvSpPr>
              <p:cNvPr id="59" name="テキスト ボックス 58">
                <a:extLst>
                  <a:ext uri="{FF2B5EF4-FFF2-40B4-BE49-F238E27FC236}">
                    <a16:creationId xmlns:a16="http://schemas.microsoft.com/office/drawing/2014/main" id="{73F91A96-D218-B7FF-667E-E9A29268FA46}"/>
                  </a:ext>
                </a:extLst>
              </p:cNvPr>
              <p:cNvSpPr txBox="1"/>
              <p:nvPr/>
            </p:nvSpPr>
            <p:spPr>
              <a:xfrm>
                <a:off x="5268535" y="392774"/>
                <a:ext cx="1591855" cy="412383"/>
              </a:xfrm>
              <a:prstGeom prst="rect">
                <a:avLst/>
              </a:prstGeom>
              <a:noFill/>
            </p:spPr>
            <p:txBody>
              <a:bodyPr wrap="square" rtlCol="0">
                <a:spAutoFit/>
              </a:bodyPr>
              <a:lstStyle/>
              <a:p>
                <a:pPr algn="ctr"/>
                <a:r>
                  <a:rPr kumimoji="1" lang="ja-JP" altLang="en-US" sz="1100" dirty="0">
                    <a:latin typeface="メイリオ"/>
                    <a:ea typeface="メイリオ"/>
                    <a:cs typeface="メイリオ"/>
                  </a:rPr>
                  <a:t>ヨコバイ</a:t>
                </a:r>
              </a:p>
            </p:txBody>
          </p:sp>
          <p:pic>
            <p:nvPicPr>
              <p:cNvPr id="60" name="図 59">
                <a:extLst>
                  <a:ext uri="{FF2B5EF4-FFF2-40B4-BE49-F238E27FC236}">
                    <a16:creationId xmlns:a16="http://schemas.microsoft.com/office/drawing/2014/main" id="{D8E0A8D4-F81F-E981-C9A4-D0D8FD64C08B}"/>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66000"/>
                        </a14:imgEffect>
                      </a14:imgLayer>
                    </a14:imgProps>
                  </a:ext>
                </a:extLst>
              </a:blip>
              <a:srcRect l="37746" t="19376" r="35524" b="24212"/>
              <a:stretch/>
            </p:blipFill>
            <p:spPr>
              <a:xfrm>
                <a:off x="5606198" y="750911"/>
                <a:ext cx="916528" cy="1450423"/>
              </a:xfrm>
              <a:prstGeom prst="rect">
                <a:avLst/>
              </a:prstGeom>
            </p:spPr>
          </p:pic>
        </p:grpSp>
        <p:grpSp>
          <p:nvGrpSpPr>
            <p:cNvPr id="40" name="図形グループ 40">
              <a:extLst>
                <a:ext uri="{FF2B5EF4-FFF2-40B4-BE49-F238E27FC236}">
                  <a16:creationId xmlns:a16="http://schemas.microsoft.com/office/drawing/2014/main" id="{D4719C07-6DBB-58BB-067E-5A72473C46F8}"/>
                </a:ext>
              </a:extLst>
            </p:cNvPr>
            <p:cNvGrpSpPr/>
            <p:nvPr/>
          </p:nvGrpSpPr>
          <p:grpSpPr>
            <a:xfrm>
              <a:off x="628547" y="3033566"/>
              <a:ext cx="1475211" cy="1058534"/>
              <a:chOff x="215866" y="2682490"/>
              <a:chExt cx="2325415" cy="1668596"/>
            </a:xfrm>
          </p:grpSpPr>
          <p:pic>
            <p:nvPicPr>
              <p:cNvPr id="57" name="図 56">
                <a:extLst>
                  <a:ext uri="{FF2B5EF4-FFF2-40B4-BE49-F238E27FC236}">
                    <a16:creationId xmlns:a16="http://schemas.microsoft.com/office/drawing/2014/main" id="{6071C292-4D04-1441-3DE3-D5F331941C3F}"/>
                  </a:ext>
                </a:extLst>
              </p:cNvPr>
              <p:cNvPicPr>
                <a:picLocks noChangeAspect="1"/>
              </p:cNvPicPr>
              <p:nvPr/>
            </p:nvPicPr>
            <p:blipFill rotWithShape="1">
              <a:blip r:embed="rId6"/>
              <a:srcRect l="19736" t="25644" r="26543" b="32817"/>
              <a:stretch/>
            </p:blipFill>
            <p:spPr>
              <a:xfrm>
                <a:off x="215866" y="3056409"/>
                <a:ext cx="2325415" cy="1294677"/>
              </a:xfrm>
              <a:prstGeom prst="rect">
                <a:avLst/>
              </a:prstGeom>
            </p:spPr>
          </p:pic>
          <p:sp>
            <p:nvSpPr>
              <p:cNvPr id="58" name="テキスト ボックス 57">
                <a:extLst>
                  <a:ext uri="{FF2B5EF4-FFF2-40B4-BE49-F238E27FC236}">
                    <a16:creationId xmlns:a16="http://schemas.microsoft.com/office/drawing/2014/main" id="{E658DCEE-1F04-9092-4B41-EEA3DD256BD4}"/>
                  </a:ext>
                </a:extLst>
              </p:cNvPr>
              <p:cNvSpPr txBox="1"/>
              <p:nvPr/>
            </p:nvSpPr>
            <p:spPr>
              <a:xfrm>
                <a:off x="559132" y="2682490"/>
                <a:ext cx="1638884" cy="412383"/>
              </a:xfrm>
              <a:prstGeom prst="rect">
                <a:avLst/>
              </a:prstGeom>
              <a:noFill/>
            </p:spPr>
            <p:txBody>
              <a:bodyPr wrap="square" rtlCol="0">
                <a:spAutoFit/>
              </a:bodyPr>
              <a:lstStyle/>
              <a:p>
                <a:pPr algn="ctr"/>
                <a:r>
                  <a:rPr kumimoji="1" lang="ja-JP" altLang="en-US" sz="1100" dirty="0">
                    <a:latin typeface="メイリオ"/>
                    <a:ea typeface="メイリオ"/>
                    <a:cs typeface="メイリオ"/>
                  </a:rPr>
                  <a:t>アザミウマ</a:t>
                </a:r>
              </a:p>
            </p:txBody>
          </p:sp>
        </p:grpSp>
        <p:grpSp>
          <p:nvGrpSpPr>
            <p:cNvPr id="41" name="図形グループ 41">
              <a:extLst>
                <a:ext uri="{FF2B5EF4-FFF2-40B4-BE49-F238E27FC236}">
                  <a16:creationId xmlns:a16="http://schemas.microsoft.com/office/drawing/2014/main" id="{769A9311-2786-45AA-0B03-0350E5AF08C9}"/>
                </a:ext>
              </a:extLst>
            </p:cNvPr>
            <p:cNvGrpSpPr/>
            <p:nvPr/>
          </p:nvGrpSpPr>
          <p:grpSpPr>
            <a:xfrm>
              <a:off x="628547" y="4363020"/>
              <a:ext cx="1421684" cy="1069161"/>
              <a:chOff x="285271" y="4351087"/>
              <a:chExt cx="2241039" cy="1685347"/>
            </a:xfrm>
          </p:grpSpPr>
          <p:sp>
            <p:nvSpPr>
              <p:cNvPr id="55" name="テキスト ボックス 54">
                <a:extLst>
                  <a:ext uri="{FF2B5EF4-FFF2-40B4-BE49-F238E27FC236}">
                    <a16:creationId xmlns:a16="http://schemas.microsoft.com/office/drawing/2014/main" id="{9C8D746E-D022-BF00-CDC3-719401E8C491}"/>
                  </a:ext>
                </a:extLst>
              </p:cNvPr>
              <p:cNvSpPr txBox="1"/>
              <p:nvPr/>
            </p:nvSpPr>
            <p:spPr>
              <a:xfrm>
                <a:off x="871077" y="4351087"/>
                <a:ext cx="1069428" cy="412383"/>
              </a:xfrm>
              <a:prstGeom prst="rect">
                <a:avLst/>
              </a:prstGeom>
              <a:noFill/>
            </p:spPr>
            <p:txBody>
              <a:bodyPr wrap="square" rtlCol="0">
                <a:spAutoFit/>
              </a:bodyPr>
              <a:lstStyle/>
              <a:p>
                <a:pPr algn="ctr"/>
                <a:r>
                  <a:rPr kumimoji="1" lang="ja-JP" altLang="en-US" sz="1100" dirty="0">
                    <a:latin typeface="メイリオ"/>
                    <a:ea typeface="メイリオ"/>
                    <a:cs typeface="メイリオ"/>
                  </a:rPr>
                  <a:t>ハエ</a:t>
                </a:r>
              </a:p>
            </p:txBody>
          </p:sp>
          <p:pic>
            <p:nvPicPr>
              <p:cNvPr id="56" name="図 55">
                <a:extLst>
                  <a:ext uri="{FF2B5EF4-FFF2-40B4-BE49-F238E27FC236}">
                    <a16:creationId xmlns:a16="http://schemas.microsoft.com/office/drawing/2014/main" id="{1EFDFF33-41FE-F2F6-5FB5-CB4CCF3640E8}"/>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66000"/>
                        </a14:imgEffect>
                      </a14:imgLayer>
                    </a14:imgProps>
                  </a:ext>
                </a:extLst>
              </a:blip>
              <a:srcRect l="17833" t="29506" r="6914" b="14851"/>
              <a:stretch/>
            </p:blipFill>
            <p:spPr>
              <a:xfrm>
                <a:off x="285271" y="4711583"/>
                <a:ext cx="2241039" cy="1324851"/>
              </a:xfrm>
              <a:prstGeom prst="rect">
                <a:avLst/>
              </a:prstGeom>
            </p:spPr>
          </p:pic>
        </p:grpSp>
        <p:grpSp>
          <p:nvGrpSpPr>
            <p:cNvPr id="42" name="図形グループ 42">
              <a:extLst>
                <a:ext uri="{FF2B5EF4-FFF2-40B4-BE49-F238E27FC236}">
                  <a16:creationId xmlns:a16="http://schemas.microsoft.com/office/drawing/2014/main" id="{B9E33345-6C9F-DB6B-DD26-ECB8CBBC19C2}"/>
                </a:ext>
              </a:extLst>
            </p:cNvPr>
            <p:cNvGrpSpPr/>
            <p:nvPr/>
          </p:nvGrpSpPr>
          <p:grpSpPr>
            <a:xfrm>
              <a:off x="628547" y="1634941"/>
              <a:ext cx="1454136" cy="1127706"/>
              <a:chOff x="234116" y="411383"/>
              <a:chExt cx="2292194" cy="1777633"/>
            </a:xfrm>
          </p:grpSpPr>
          <p:sp>
            <p:nvSpPr>
              <p:cNvPr id="53" name="テキスト ボックス 52">
                <a:extLst>
                  <a:ext uri="{FF2B5EF4-FFF2-40B4-BE49-F238E27FC236}">
                    <a16:creationId xmlns:a16="http://schemas.microsoft.com/office/drawing/2014/main" id="{E572233B-45C4-38BB-5FE2-6FF6CB7B71AA}"/>
                  </a:ext>
                </a:extLst>
              </p:cNvPr>
              <p:cNvSpPr txBox="1"/>
              <p:nvPr/>
            </p:nvSpPr>
            <p:spPr>
              <a:xfrm>
                <a:off x="682252" y="411383"/>
                <a:ext cx="1395924" cy="412383"/>
              </a:xfrm>
              <a:prstGeom prst="rect">
                <a:avLst/>
              </a:prstGeom>
              <a:noFill/>
            </p:spPr>
            <p:txBody>
              <a:bodyPr wrap="square" rtlCol="0">
                <a:spAutoFit/>
              </a:bodyPr>
              <a:lstStyle/>
              <a:p>
                <a:pPr algn="ctr"/>
                <a:r>
                  <a:rPr kumimoji="1" lang="ja-JP" altLang="en-US" sz="1100" dirty="0">
                    <a:latin typeface="メイリオ"/>
                    <a:ea typeface="メイリオ"/>
                    <a:cs typeface="メイリオ"/>
                  </a:rPr>
                  <a:t>ウンカ</a:t>
                </a:r>
              </a:p>
            </p:txBody>
          </p:sp>
          <p:pic>
            <p:nvPicPr>
              <p:cNvPr id="54" name="図 53">
                <a:extLst>
                  <a:ext uri="{FF2B5EF4-FFF2-40B4-BE49-F238E27FC236}">
                    <a16:creationId xmlns:a16="http://schemas.microsoft.com/office/drawing/2014/main" id="{6E9B080C-6427-4E71-C45A-8B13E420DDEB}"/>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200000"/>
                        </a14:imgEffect>
                      </a14:imgLayer>
                    </a14:imgProps>
                  </a:ext>
                </a:extLst>
              </a:blip>
              <a:srcRect l="10053" t="16786" r="55219" b="14134"/>
              <a:stretch/>
            </p:blipFill>
            <p:spPr>
              <a:xfrm rot="5400000">
                <a:off x="666759" y="329465"/>
                <a:ext cx="1426908" cy="2292194"/>
              </a:xfrm>
              <a:prstGeom prst="rect">
                <a:avLst/>
              </a:prstGeom>
            </p:spPr>
          </p:pic>
        </p:grpSp>
        <p:grpSp>
          <p:nvGrpSpPr>
            <p:cNvPr id="43" name="図形グループ 66">
              <a:extLst>
                <a:ext uri="{FF2B5EF4-FFF2-40B4-BE49-F238E27FC236}">
                  <a16:creationId xmlns:a16="http://schemas.microsoft.com/office/drawing/2014/main" id="{6AE4A5A7-5D3C-7E2C-33AB-7961983977CE}"/>
                </a:ext>
              </a:extLst>
            </p:cNvPr>
            <p:cNvGrpSpPr/>
            <p:nvPr/>
          </p:nvGrpSpPr>
          <p:grpSpPr>
            <a:xfrm>
              <a:off x="5102746" y="1623136"/>
              <a:ext cx="1126707" cy="3789365"/>
              <a:chOff x="5102746" y="1623136"/>
              <a:chExt cx="1126707" cy="3789365"/>
            </a:xfrm>
          </p:grpSpPr>
          <p:grpSp>
            <p:nvGrpSpPr>
              <p:cNvPr id="44" name="図形グループ 29">
                <a:extLst>
                  <a:ext uri="{FF2B5EF4-FFF2-40B4-BE49-F238E27FC236}">
                    <a16:creationId xmlns:a16="http://schemas.microsoft.com/office/drawing/2014/main" id="{ADE882DE-7A82-B07A-5C35-BA36A7223E5A}"/>
                  </a:ext>
                </a:extLst>
              </p:cNvPr>
              <p:cNvGrpSpPr/>
              <p:nvPr/>
            </p:nvGrpSpPr>
            <p:grpSpPr>
              <a:xfrm>
                <a:off x="5102746" y="1623136"/>
                <a:ext cx="1115263" cy="1356938"/>
                <a:chOff x="6735547" y="392774"/>
                <a:chExt cx="1758019" cy="2138978"/>
              </a:xfrm>
            </p:grpSpPr>
            <p:pic>
              <p:nvPicPr>
                <p:cNvPr id="51" name="図 50">
                  <a:extLst>
                    <a:ext uri="{FF2B5EF4-FFF2-40B4-BE49-F238E27FC236}">
                      <a16:creationId xmlns:a16="http://schemas.microsoft.com/office/drawing/2014/main" id="{F8744DD7-01E6-BD8B-4A66-A378863AF24F}"/>
                    </a:ext>
                  </a:extLst>
                </p:cNvPr>
                <p:cNvPicPr>
                  <a:picLocks noChangeAspect="1"/>
                </p:cNvPicPr>
                <p:nvPr/>
              </p:nvPicPr>
              <p:blipFill>
                <a:blip r:embed="rId11"/>
                <a:stretch>
                  <a:fillRect/>
                </a:stretch>
              </p:blipFill>
              <p:spPr>
                <a:xfrm>
                  <a:off x="6735547" y="780715"/>
                  <a:ext cx="1758019" cy="1751037"/>
                </a:xfrm>
                <a:prstGeom prst="rect">
                  <a:avLst/>
                </a:prstGeom>
              </p:spPr>
            </p:pic>
            <p:sp>
              <p:nvSpPr>
                <p:cNvPr id="52" name="テキスト ボックス 51">
                  <a:extLst>
                    <a:ext uri="{FF2B5EF4-FFF2-40B4-BE49-F238E27FC236}">
                      <a16:creationId xmlns:a16="http://schemas.microsoft.com/office/drawing/2014/main" id="{CF94DE67-EA37-E78D-9919-FD66AACDAB6C}"/>
                    </a:ext>
                  </a:extLst>
                </p:cNvPr>
                <p:cNvSpPr txBox="1"/>
                <p:nvPr/>
              </p:nvSpPr>
              <p:spPr>
                <a:xfrm>
                  <a:off x="6822811" y="392774"/>
                  <a:ext cx="1583493" cy="412383"/>
                </a:xfrm>
                <a:prstGeom prst="rect">
                  <a:avLst/>
                </a:prstGeom>
                <a:noFill/>
              </p:spPr>
              <p:txBody>
                <a:bodyPr wrap="square" rtlCol="0">
                  <a:spAutoFit/>
                </a:bodyPr>
                <a:lstStyle/>
                <a:p>
                  <a:pPr algn="ctr"/>
                  <a:r>
                    <a:rPr kumimoji="1" lang="ja-JP" altLang="en-US" sz="1100" dirty="0">
                      <a:latin typeface="メイリオ"/>
                      <a:ea typeface="メイリオ"/>
                      <a:cs typeface="メイリオ"/>
                    </a:rPr>
                    <a:t>コナジラミ</a:t>
                  </a:r>
                </a:p>
              </p:txBody>
            </p:sp>
          </p:grpSp>
          <p:grpSp>
            <p:nvGrpSpPr>
              <p:cNvPr id="45" name="図形グループ 43">
                <a:extLst>
                  <a:ext uri="{FF2B5EF4-FFF2-40B4-BE49-F238E27FC236}">
                    <a16:creationId xmlns:a16="http://schemas.microsoft.com/office/drawing/2014/main" id="{4A3E5D05-8E1B-D26C-1AD3-23A0B6D0F75A}"/>
                  </a:ext>
                </a:extLst>
              </p:cNvPr>
              <p:cNvGrpSpPr/>
              <p:nvPr/>
            </p:nvGrpSpPr>
            <p:grpSpPr>
              <a:xfrm>
                <a:off x="5102746" y="3156462"/>
                <a:ext cx="1126707" cy="1018162"/>
                <a:chOff x="7268667" y="2752707"/>
                <a:chExt cx="1776059" cy="1604956"/>
              </a:xfrm>
            </p:grpSpPr>
            <p:sp>
              <p:nvSpPr>
                <p:cNvPr id="49" name="テキスト ボックス 48">
                  <a:extLst>
                    <a:ext uri="{FF2B5EF4-FFF2-40B4-BE49-F238E27FC236}">
                      <a16:creationId xmlns:a16="http://schemas.microsoft.com/office/drawing/2014/main" id="{3FFED990-6778-220E-8CC2-1D505DC6645E}"/>
                    </a:ext>
                  </a:extLst>
                </p:cNvPr>
                <p:cNvSpPr txBox="1"/>
                <p:nvPr/>
              </p:nvSpPr>
              <p:spPr>
                <a:xfrm>
                  <a:off x="7536915" y="2752707"/>
                  <a:ext cx="1216764" cy="412383"/>
                </a:xfrm>
                <a:prstGeom prst="rect">
                  <a:avLst/>
                </a:prstGeom>
                <a:noFill/>
              </p:spPr>
              <p:txBody>
                <a:bodyPr wrap="square" rtlCol="0">
                  <a:spAutoFit/>
                </a:bodyPr>
                <a:lstStyle/>
                <a:p>
                  <a:pPr algn="ctr"/>
                  <a:r>
                    <a:rPr kumimoji="1" lang="ja-JP" altLang="en-US" sz="1100" dirty="0">
                      <a:latin typeface="メイリオ"/>
                      <a:ea typeface="メイリオ"/>
                      <a:cs typeface="メイリオ"/>
                    </a:rPr>
                    <a:t>ヨトウガ</a:t>
                  </a:r>
                </a:p>
              </p:txBody>
            </p:sp>
            <p:pic>
              <p:nvPicPr>
                <p:cNvPr id="50" name="図 49">
                  <a:extLst>
                    <a:ext uri="{FF2B5EF4-FFF2-40B4-BE49-F238E27FC236}">
                      <a16:creationId xmlns:a16="http://schemas.microsoft.com/office/drawing/2014/main" id="{B75FC049-0C76-5605-D17D-B2BB75FBB414}"/>
                    </a:ext>
                  </a:extLst>
                </p:cNvPr>
                <p:cNvPicPr>
                  <a:picLocks noChangeAspect="1"/>
                </p:cNvPicPr>
                <p:nvPr/>
              </p:nvPicPr>
              <p:blipFill rotWithShape="1">
                <a:blip r:embed="rId12"/>
                <a:srcRect l="8575" t="11972" r="11917" b="10493"/>
                <a:stretch/>
              </p:blipFill>
              <p:spPr>
                <a:xfrm>
                  <a:off x="7268667" y="3122039"/>
                  <a:ext cx="1776059" cy="1235624"/>
                </a:xfrm>
                <a:prstGeom prst="rect">
                  <a:avLst/>
                </a:prstGeom>
              </p:spPr>
            </p:pic>
          </p:grpSp>
          <p:grpSp>
            <p:nvGrpSpPr>
              <p:cNvPr id="46" name="図形グループ 65">
                <a:extLst>
                  <a:ext uri="{FF2B5EF4-FFF2-40B4-BE49-F238E27FC236}">
                    <a16:creationId xmlns:a16="http://schemas.microsoft.com/office/drawing/2014/main" id="{F3BDEFEC-CFBC-D8B4-9C84-ECB909A1BD7B}"/>
                  </a:ext>
                </a:extLst>
              </p:cNvPr>
              <p:cNvGrpSpPr/>
              <p:nvPr/>
            </p:nvGrpSpPr>
            <p:grpSpPr>
              <a:xfrm>
                <a:off x="5102746" y="4277577"/>
                <a:ext cx="1115263" cy="1134924"/>
                <a:chOff x="5102746" y="4277577"/>
                <a:chExt cx="1115263" cy="1134924"/>
              </a:xfrm>
            </p:grpSpPr>
            <p:sp>
              <p:nvSpPr>
                <p:cNvPr id="47" name="テキスト ボックス 46">
                  <a:extLst>
                    <a:ext uri="{FF2B5EF4-FFF2-40B4-BE49-F238E27FC236}">
                      <a16:creationId xmlns:a16="http://schemas.microsoft.com/office/drawing/2014/main" id="{F1E65B92-6CDB-00FC-49B7-F4146F818BC5}"/>
                    </a:ext>
                  </a:extLst>
                </p:cNvPr>
                <p:cNvSpPr txBox="1"/>
                <p:nvPr/>
              </p:nvSpPr>
              <p:spPr>
                <a:xfrm>
                  <a:off x="5162317" y="4277577"/>
                  <a:ext cx="996120" cy="261610"/>
                </a:xfrm>
                <a:prstGeom prst="rect">
                  <a:avLst/>
                </a:prstGeom>
                <a:noFill/>
              </p:spPr>
              <p:txBody>
                <a:bodyPr wrap="square" rtlCol="0">
                  <a:spAutoFit/>
                </a:bodyPr>
                <a:lstStyle/>
                <a:p>
                  <a:pPr algn="ctr"/>
                  <a:r>
                    <a:rPr kumimoji="1" lang="ja-JP" altLang="en-US" sz="1100" dirty="0">
                      <a:latin typeface="メイリオ"/>
                      <a:ea typeface="メイリオ"/>
                      <a:cs typeface="メイリオ"/>
                    </a:rPr>
                    <a:t>コマユバチ</a:t>
                  </a:r>
                </a:p>
              </p:txBody>
            </p:sp>
            <p:pic>
              <p:nvPicPr>
                <p:cNvPr id="48" name="Picture 6" descr="http://www.daff.qld.gov.au/images/Biosecurity_GeneralPlantHealthPestsDiseaseAndWeeds/Insects-stinging-microplitis1-250.jpg">
                  <a:extLst>
                    <a:ext uri="{FF2B5EF4-FFF2-40B4-BE49-F238E27FC236}">
                      <a16:creationId xmlns:a16="http://schemas.microsoft.com/office/drawing/2014/main" id="{F57A64E5-EEAE-83E2-6C24-2EA3B7DCDED2}"/>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rcRect l="15461" t="13660" r="19277" b="30172"/>
                <a:stretch/>
              </p:blipFill>
              <p:spPr bwMode="auto">
                <a:xfrm>
                  <a:off x="5102746" y="4502598"/>
                  <a:ext cx="1115263" cy="9099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grpSp>
    </p:spTree>
    <p:extLst>
      <p:ext uri="{BB962C8B-B14F-4D97-AF65-F5344CB8AC3E}">
        <p14:creationId xmlns:p14="http://schemas.microsoft.com/office/powerpoint/2010/main" val="3137820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874AE14-9A26-A645-BFF2-7A3F7B8A0FDB}"/>
              </a:ext>
            </a:extLst>
          </p:cNvPr>
          <p:cNvPicPr>
            <a:picLocks noChangeAspect="1"/>
          </p:cNvPicPr>
          <p:nvPr/>
        </p:nvPicPr>
        <p:blipFill>
          <a:blip r:embed="rId2"/>
          <a:stretch>
            <a:fillRect/>
          </a:stretch>
        </p:blipFill>
        <p:spPr>
          <a:xfrm>
            <a:off x="1598448" y="667440"/>
            <a:ext cx="6212418" cy="4115531"/>
          </a:xfrm>
          <a:prstGeom prst="rect">
            <a:avLst/>
          </a:prstGeom>
        </p:spPr>
      </p:pic>
      <p:sp>
        <p:nvSpPr>
          <p:cNvPr id="6" name="テキスト ボックス 5">
            <a:extLst>
              <a:ext uri="{FF2B5EF4-FFF2-40B4-BE49-F238E27FC236}">
                <a16:creationId xmlns:a16="http://schemas.microsoft.com/office/drawing/2014/main" id="{8594E6F5-461E-B049-9CE3-7B18AC386FEC}"/>
              </a:ext>
            </a:extLst>
          </p:cNvPr>
          <p:cNvSpPr txBox="1"/>
          <p:nvPr/>
        </p:nvSpPr>
        <p:spPr>
          <a:xfrm>
            <a:off x="4396468" y="4756595"/>
            <a:ext cx="1416974" cy="400110"/>
          </a:xfrm>
          <a:prstGeom prst="rect">
            <a:avLst/>
          </a:prstGeom>
          <a:noFill/>
        </p:spPr>
        <p:txBody>
          <a:bodyPr wrap="none" rtlCol="0">
            <a:spAutoFit/>
          </a:bodyPr>
          <a:lstStyle/>
          <a:p>
            <a:r>
              <a:rPr lang="ja-JP" altLang="en-US" sz="2000" b="1" dirty="0">
                <a:latin typeface="Helvetica"/>
                <a:cs typeface="Helvetica"/>
              </a:rPr>
              <a:t>波長</a:t>
            </a:r>
            <a:r>
              <a:rPr lang="en-US" altLang="ja-JP" sz="2000" b="1" dirty="0">
                <a:latin typeface="Helvetica"/>
                <a:cs typeface="Helvetica"/>
              </a:rPr>
              <a:t> </a:t>
            </a:r>
            <a:r>
              <a:rPr kumimoji="1" lang="ja-JP" altLang="en-US" sz="2000" b="1" dirty="0">
                <a:latin typeface="Helvetica"/>
                <a:cs typeface="Helvetica"/>
              </a:rPr>
              <a:t>（</a:t>
            </a:r>
            <a:r>
              <a:rPr kumimoji="1" lang="en-US" altLang="ja-JP" sz="2000" b="1" dirty="0">
                <a:latin typeface="Helvetica"/>
                <a:cs typeface="Helvetica"/>
              </a:rPr>
              <a:t>nm</a:t>
            </a:r>
            <a:r>
              <a:rPr kumimoji="1" lang="ja-JP" altLang="en-US" sz="2000" b="1" dirty="0">
                <a:latin typeface="Helvetica"/>
                <a:cs typeface="Helvetica"/>
              </a:rPr>
              <a:t>）</a:t>
            </a:r>
          </a:p>
        </p:txBody>
      </p:sp>
      <p:sp>
        <p:nvSpPr>
          <p:cNvPr id="7" name="テキスト ボックス 6">
            <a:extLst>
              <a:ext uri="{FF2B5EF4-FFF2-40B4-BE49-F238E27FC236}">
                <a16:creationId xmlns:a16="http://schemas.microsoft.com/office/drawing/2014/main" id="{C3A400B8-D34C-4248-9DAB-EE6944836837}"/>
              </a:ext>
            </a:extLst>
          </p:cNvPr>
          <p:cNvSpPr txBox="1"/>
          <p:nvPr/>
        </p:nvSpPr>
        <p:spPr>
          <a:xfrm>
            <a:off x="2522450" y="2046589"/>
            <a:ext cx="697627" cy="400110"/>
          </a:xfrm>
          <a:prstGeom prst="rect">
            <a:avLst/>
          </a:prstGeom>
          <a:noFill/>
        </p:spPr>
        <p:txBody>
          <a:bodyPr wrap="none" rtlCol="0">
            <a:spAutoFit/>
          </a:bodyPr>
          <a:lstStyle/>
          <a:p>
            <a:r>
              <a:rPr kumimoji="1" lang="ja-JP" altLang="en-US" sz="2000" b="1" dirty="0">
                <a:latin typeface="+mn-ea"/>
                <a:cs typeface="Helvetica"/>
              </a:rPr>
              <a:t>紫外</a:t>
            </a:r>
          </a:p>
        </p:txBody>
      </p:sp>
      <p:sp>
        <p:nvSpPr>
          <p:cNvPr id="8" name="テキスト ボックス 7">
            <a:extLst>
              <a:ext uri="{FF2B5EF4-FFF2-40B4-BE49-F238E27FC236}">
                <a16:creationId xmlns:a16="http://schemas.microsoft.com/office/drawing/2014/main" id="{88D6569F-F357-E545-A61E-9EAC52E4A6B8}"/>
              </a:ext>
            </a:extLst>
          </p:cNvPr>
          <p:cNvSpPr txBox="1"/>
          <p:nvPr/>
        </p:nvSpPr>
        <p:spPr>
          <a:xfrm>
            <a:off x="3771295" y="2046589"/>
            <a:ext cx="441146" cy="400110"/>
          </a:xfrm>
          <a:prstGeom prst="rect">
            <a:avLst/>
          </a:prstGeom>
          <a:noFill/>
        </p:spPr>
        <p:txBody>
          <a:bodyPr wrap="none" rtlCol="0">
            <a:spAutoFit/>
          </a:bodyPr>
          <a:lstStyle/>
          <a:p>
            <a:r>
              <a:rPr kumimoji="1" lang="ja-JP" altLang="en-US" sz="2000" b="1" dirty="0">
                <a:latin typeface="+mn-ea"/>
                <a:cs typeface="Helvetica"/>
              </a:rPr>
              <a:t>青</a:t>
            </a:r>
          </a:p>
        </p:txBody>
      </p:sp>
      <p:sp>
        <p:nvSpPr>
          <p:cNvPr id="9" name="テキスト ボックス 8">
            <a:extLst>
              <a:ext uri="{FF2B5EF4-FFF2-40B4-BE49-F238E27FC236}">
                <a16:creationId xmlns:a16="http://schemas.microsoft.com/office/drawing/2014/main" id="{07811AD0-9A20-4A48-B61F-16CAE801E258}"/>
              </a:ext>
            </a:extLst>
          </p:cNvPr>
          <p:cNvSpPr txBox="1"/>
          <p:nvPr/>
        </p:nvSpPr>
        <p:spPr>
          <a:xfrm>
            <a:off x="5104955" y="2009948"/>
            <a:ext cx="453970" cy="400110"/>
          </a:xfrm>
          <a:prstGeom prst="rect">
            <a:avLst/>
          </a:prstGeom>
          <a:noFill/>
        </p:spPr>
        <p:txBody>
          <a:bodyPr wrap="none" rtlCol="0">
            <a:spAutoFit/>
          </a:bodyPr>
          <a:lstStyle/>
          <a:p>
            <a:r>
              <a:rPr kumimoji="1" lang="ja-JP" altLang="en-US" sz="2000" b="1" dirty="0">
                <a:latin typeface="+mn-ea"/>
                <a:cs typeface="Helvetica"/>
              </a:rPr>
              <a:t>緑</a:t>
            </a:r>
          </a:p>
        </p:txBody>
      </p:sp>
      <p:sp>
        <p:nvSpPr>
          <p:cNvPr id="10" name="テキスト ボックス 9">
            <a:extLst>
              <a:ext uri="{FF2B5EF4-FFF2-40B4-BE49-F238E27FC236}">
                <a16:creationId xmlns:a16="http://schemas.microsoft.com/office/drawing/2014/main" id="{10EE2276-8883-BE4A-94A9-66E9DDB21A2F}"/>
              </a:ext>
            </a:extLst>
          </p:cNvPr>
          <p:cNvSpPr txBox="1"/>
          <p:nvPr/>
        </p:nvSpPr>
        <p:spPr>
          <a:xfrm>
            <a:off x="1062941" y="1729904"/>
            <a:ext cx="492443" cy="1360309"/>
          </a:xfrm>
          <a:prstGeom prst="rect">
            <a:avLst/>
          </a:prstGeom>
          <a:noFill/>
        </p:spPr>
        <p:txBody>
          <a:bodyPr vert="eaVert" wrap="none" rtlCol="0">
            <a:spAutoFit/>
          </a:bodyPr>
          <a:lstStyle/>
          <a:p>
            <a:r>
              <a:rPr lang="ja-JP" altLang="en-US" sz="2000" b="1">
                <a:latin typeface="+mj-ea"/>
                <a:ea typeface="+mj-ea"/>
                <a:cs typeface="Helvetica"/>
              </a:rPr>
              <a:t>比</a:t>
            </a:r>
            <a:r>
              <a:rPr lang="en-US" altLang="ja-JP" sz="2000" b="1" dirty="0">
                <a:latin typeface="+mj-ea"/>
                <a:ea typeface="+mj-ea"/>
                <a:cs typeface="Helvetica"/>
              </a:rPr>
              <a:t> </a:t>
            </a:r>
            <a:r>
              <a:rPr lang="ja-JP" altLang="en-US" sz="2000" b="1">
                <a:latin typeface="+mj-ea"/>
                <a:ea typeface="+mj-ea"/>
                <a:cs typeface="Helvetica"/>
              </a:rPr>
              <a:t>視</a:t>
            </a:r>
            <a:r>
              <a:rPr lang="en-US" altLang="ja-JP" sz="2000" b="1" dirty="0">
                <a:latin typeface="+mj-ea"/>
                <a:ea typeface="+mj-ea"/>
                <a:cs typeface="Helvetica"/>
              </a:rPr>
              <a:t> </a:t>
            </a:r>
            <a:r>
              <a:rPr lang="ja-JP" altLang="en-US" sz="2000" b="1" dirty="0">
                <a:latin typeface="+mj-ea"/>
                <a:ea typeface="+mj-ea"/>
                <a:cs typeface="Helvetica"/>
              </a:rPr>
              <a:t>感</a:t>
            </a:r>
            <a:r>
              <a:rPr lang="en-US" altLang="ja-JP" sz="2000" b="1" dirty="0">
                <a:latin typeface="+mj-ea"/>
                <a:ea typeface="+mj-ea"/>
                <a:cs typeface="Helvetica"/>
              </a:rPr>
              <a:t> </a:t>
            </a:r>
            <a:r>
              <a:rPr lang="ja-JP" altLang="en-US" sz="2000" b="1" dirty="0">
                <a:latin typeface="+mj-ea"/>
                <a:ea typeface="+mj-ea"/>
                <a:cs typeface="Helvetica"/>
              </a:rPr>
              <a:t>度</a:t>
            </a:r>
            <a:endParaRPr lang="en-US" altLang="ja-JP" sz="2000" b="1" dirty="0">
              <a:latin typeface="+mj-ea"/>
              <a:ea typeface="+mj-ea"/>
              <a:cs typeface="Helvetica"/>
            </a:endParaRPr>
          </a:p>
        </p:txBody>
      </p:sp>
      <p:sp>
        <p:nvSpPr>
          <p:cNvPr id="11" name="正方形/長方形 10">
            <a:extLst>
              <a:ext uri="{FF2B5EF4-FFF2-40B4-BE49-F238E27FC236}">
                <a16:creationId xmlns:a16="http://schemas.microsoft.com/office/drawing/2014/main" id="{B04772B5-461C-024A-8345-5C768C49CC4D}"/>
              </a:ext>
            </a:extLst>
          </p:cNvPr>
          <p:cNvSpPr/>
          <p:nvPr/>
        </p:nvSpPr>
        <p:spPr>
          <a:xfrm>
            <a:off x="3739505" y="274218"/>
            <a:ext cx="4114425" cy="404284"/>
          </a:xfrm>
          <a:prstGeom prst="rect">
            <a:avLst/>
          </a:prstGeom>
          <a:solidFill>
            <a:schemeClr val="bg1">
              <a:lumMod val="85000"/>
            </a:schemeClr>
          </a:solidFill>
          <a:ln w="19050" cap="flat">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278DD177-1D58-D54E-99F4-97C2514A9072}"/>
              </a:ext>
            </a:extLst>
          </p:cNvPr>
          <p:cNvSpPr txBox="1"/>
          <p:nvPr/>
        </p:nvSpPr>
        <p:spPr>
          <a:xfrm>
            <a:off x="4708761" y="278021"/>
            <a:ext cx="1980029" cy="400110"/>
          </a:xfrm>
          <a:prstGeom prst="rect">
            <a:avLst/>
          </a:prstGeom>
          <a:noFill/>
        </p:spPr>
        <p:txBody>
          <a:bodyPr wrap="none" rtlCol="0">
            <a:spAutoFit/>
          </a:bodyPr>
          <a:lstStyle/>
          <a:p>
            <a:r>
              <a:rPr lang="ja-JP" altLang="en-US" sz="2000" b="1" dirty="0">
                <a:latin typeface="Helvetica"/>
              </a:rPr>
              <a:t>人間の可視光域</a:t>
            </a:r>
            <a:endParaRPr kumimoji="1" lang="ja-JP" altLang="en-US" sz="2000" b="1" dirty="0">
              <a:latin typeface="Helvetica"/>
            </a:endParaRPr>
          </a:p>
        </p:txBody>
      </p:sp>
      <p:sp>
        <p:nvSpPr>
          <p:cNvPr id="13" name="テキスト ボックス 12">
            <a:extLst>
              <a:ext uri="{FF2B5EF4-FFF2-40B4-BE49-F238E27FC236}">
                <a16:creationId xmlns:a16="http://schemas.microsoft.com/office/drawing/2014/main" id="{55104F3E-E483-E446-AF44-42E57B75EA69}"/>
              </a:ext>
            </a:extLst>
          </p:cNvPr>
          <p:cNvSpPr txBox="1"/>
          <p:nvPr/>
        </p:nvSpPr>
        <p:spPr>
          <a:xfrm>
            <a:off x="7709085" y="6349840"/>
            <a:ext cx="1250663" cy="369332"/>
          </a:xfrm>
          <a:prstGeom prst="rect">
            <a:avLst/>
          </a:prstGeom>
          <a:noFill/>
        </p:spPr>
        <p:txBody>
          <a:bodyPr wrap="none" rtlCol="0">
            <a:spAutoFit/>
          </a:bodyPr>
          <a:lstStyle/>
          <a:p>
            <a:r>
              <a:rPr lang="ja-JP" altLang="en-US" b="1">
                <a:latin typeface="Hiragino Maru Gothic ProN W4" panose="020F0400000000000000" pitchFamily="34" charset="-128"/>
                <a:ea typeface="Hiragino Maru Gothic ProN W4" panose="020F0400000000000000" pitchFamily="34" charset="-128"/>
              </a:rPr>
              <a:t>図２</a:t>
            </a:r>
            <a:r>
              <a:rPr lang="en-US" altLang="ja-JP" b="1" dirty="0">
                <a:latin typeface="Hiragino Maru Gothic ProN W4" panose="020F0400000000000000" pitchFamily="34" charset="-128"/>
                <a:ea typeface="Hiragino Maru Gothic ProN W4" panose="020F0400000000000000" pitchFamily="34" charset="-128"/>
              </a:rPr>
              <a:t>_</a:t>
            </a:r>
            <a:r>
              <a:rPr lang="ja-JP" altLang="en-US" b="1">
                <a:latin typeface="Hiragino Maru Gothic ProN W4" panose="020F0400000000000000" pitchFamily="34" charset="-128"/>
                <a:ea typeface="Hiragino Maru Gothic ProN W4" panose="020F0400000000000000" pitchFamily="34" charset="-128"/>
              </a:rPr>
              <a:t>霜田</a:t>
            </a:r>
            <a:endParaRPr kumimoji="1" lang="ja-JP" altLang="en-US" b="1" dirty="0">
              <a:latin typeface="Hiragino Maru Gothic ProN W4" panose="020F0400000000000000" pitchFamily="34" charset="-128"/>
              <a:ea typeface="Hiragino Maru Gothic ProN W4" panose="020F0400000000000000" pitchFamily="34" charset="-128"/>
            </a:endParaRPr>
          </a:p>
        </p:txBody>
      </p:sp>
      <p:sp>
        <p:nvSpPr>
          <p:cNvPr id="2" name="正方形/長方形 1">
            <a:extLst>
              <a:ext uri="{FF2B5EF4-FFF2-40B4-BE49-F238E27FC236}">
                <a16:creationId xmlns:a16="http://schemas.microsoft.com/office/drawing/2014/main" id="{2DDF71F4-6C18-484B-9B70-03B27E646A48}"/>
              </a:ext>
            </a:extLst>
          </p:cNvPr>
          <p:cNvSpPr/>
          <p:nvPr/>
        </p:nvSpPr>
        <p:spPr>
          <a:xfrm>
            <a:off x="1197452" y="5329587"/>
            <a:ext cx="6490797" cy="784830"/>
          </a:xfrm>
          <a:prstGeom prst="rect">
            <a:avLst/>
          </a:prstGeom>
        </p:spPr>
        <p:txBody>
          <a:bodyPr wrap="square">
            <a:spAutoFit/>
          </a:bodyPr>
          <a:lstStyle/>
          <a:p>
            <a:pPr algn="just">
              <a:lnSpc>
                <a:spcPts val="1800"/>
              </a:lnSpc>
              <a:spcAft>
                <a:spcPts val="0"/>
              </a:spcAft>
              <a:tabLst>
                <a:tab pos="533400" algn="l"/>
                <a:tab pos="1066800" algn="l"/>
                <a:tab pos="1600200" algn="l"/>
                <a:tab pos="2133600" algn="l"/>
                <a:tab pos="2667000" algn="l"/>
                <a:tab pos="3200400" algn="l"/>
                <a:tab pos="3733800" algn="l"/>
                <a:tab pos="4267200" algn="l"/>
                <a:tab pos="4800600" algn="l"/>
                <a:tab pos="5334000" algn="l"/>
                <a:tab pos="5867400" algn="l"/>
              </a:tabLst>
            </a:pPr>
            <a:r>
              <a:rPr lang="ja-JP" altLang="ja-JP" kern="100">
                <a:solidFill>
                  <a:srgbClr val="000000"/>
                </a:solidFill>
                <a:latin typeface="MS Gothic" panose="020B0609070205080204" pitchFamily="49" charset="-128"/>
                <a:ea typeface="MS Gothic" panose="020B0609070205080204" pitchFamily="49" charset="-128"/>
                <a:cs typeface="Times New Roman" panose="02020603050405020304" pitchFamily="18" charset="0"/>
              </a:rPr>
              <a:t>第２図　ミツバチ（</a:t>
            </a:r>
            <a:r>
              <a:rPr lang="en-US" altLang="ja-JP" i="1" kern="100" dirty="0" err="1">
                <a:solidFill>
                  <a:srgbClr val="000000"/>
                </a:solidFill>
                <a:latin typeface="MS Gothic" panose="020B0609070205080204" pitchFamily="49" charset="-128"/>
                <a:ea typeface="MS Gothic" panose="020B0609070205080204" pitchFamily="49" charset="-128"/>
                <a:cs typeface="Times New Roman" panose="02020603050405020304" pitchFamily="18" charset="0"/>
              </a:rPr>
              <a:t>Apis</a:t>
            </a:r>
            <a:r>
              <a:rPr lang="en-US" altLang="ja-JP" i="1" kern="100" dirty="0">
                <a:solidFill>
                  <a:srgbClr val="000000"/>
                </a:solidFill>
                <a:latin typeface="MS Gothic" panose="020B0609070205080204" pitchFamily="49" charset="-128"/>
                <a:ea typeface="MS Gothic" panose="020B0609070205080204" pitchFamily="49" charset="-128"/>
                <a:cs typeface="Times New Roman" panose="02020603050405020304" pitchFamily="18" charset="0"/>
              </a:rPr>
              <a:t> mellifera</a:t>
            </a:r>
            <a:r>
              <a:rPr lang="ja-JP" altLang="ja-JP" kern="100">
                <a:solidFill>
                  <a:srgbClr val="000000"/>
                </a:solidFill>
                <a:latin typeface="MS Gothic" panose="020B0609070205080204" pitchFamily="49" charset="-128"/>
                <a:ea typeface="MS Gothic" panose="020B0609070205080204" pitchFamily="49" charset="-128"/>
                <a:cs typeface="Times New Roman" panose="02020603050405020304" pitchFamily="18" charset="0"/>
              </a:rPr>
              <a:t>）視細胞の分光感度</a:t>
            </a:r>
            <a:endParaRPr lang="ja-JP" altLang="ja-JP">
              <a:solidFill>
                <a:srgbClr val="000000"/>
              </a:solidFill>
              <a:latin typeface="MS Gothic" panose="020B0609070205080204" pitchFamily="49" charset="-128"/>
              <a:ea typeface="MS Gothic" panose="020B0609070205080204" pitchFamily="49" charset="-128"/>
            </a:endParaRPr>
          </a:p>
          <a:p>
            <a:pPr algn="just">
              <a:lnSpc>
                <a:spcPts val="1800"/>
              </a:lnSpc>
              <a:spcAft>
                <a:spcPts val="0"/>
              </a:spcAft>
              <a:tabLst>
                <a:tab pos="533400" algn="l"/>
                <a:tab pos="1066800" algn="l"/>
                <a:tab pos="1600200" algn="l"/>
                <a:tab pos="2133600" algn="l"/>
                <a:tab pos="2667000" algn="l"/>
                <a:tab pos="3200400" algn="l"/>
                <a:tab pos="3733800" algn="l"/>
                <a:tab pos="4267200" algn="l"/>
                <a:tab pos="4800600" algn="l"/>
                <a:tab pos="5334000" algn="l"/>
                <a:tab pos="5867400" algn="l"/>
              </a:tabLst>
            </a:pPr>
            <a:r>
              <a:rPr lang="ja-JP" altLang="ja-JP" kern="100">
                <a:solidFill>
                  <a:srgbClr val="000000"/>
                </a:solidFill>
                <a:latin typeface="MS Gothic" panose="020B0609070205080204" pitchFamily="49" charset="-128"/>
                <a:ea typeface="MS Gothic" panose="020B0609070205080204" pitchFamily="49" charset="-128"/>
                <a:cs typeface="Times New Roman" panose="02020603050405020304" pitchFamily="18" charset="0"/>
              </a:rPr>
              <a:t>紫外・青・緑の3種類の視細胞の分光感度（</a:t>
            </a:r>
            <a:r>
              <a:rPr lang="en-US" altLang="ja-JP" kern="100" dirty="0" err="1">
                <a:solidFill>
                  <a:srgbClr val="000000"/>
                </a:solidFill>
                <a:latin typeface="MS Gothic" panose="020B0609070205080204" pitchFamily="49" charset="-128"/>
                <a:ea typeface="MS Gothic" panose="020B0609070205080204" pitchFamily="49" charset="-128"/>
                <a:cs typeface="Times New Roman" panose="02020603050405020304" pitchFamily="18" charset="0"/>
              </a:rPr>
              <a:t>Peitsch</a:t>
            </a:r>
            <a:r>
              <a:rPr lang="en-US" altLang="ja-JP" kern="100" dirty="0">
                <a:solidFill>
                  <a:srgbClr val="000000"/>
                </a:solidFill>
                <a:latin typeface="MS Gothic" panose="020B0609070205080204" pitchFamily="49" charset="-128"/>
                <a:ea typeface="MS Gothic" panose="020B0609070205080204" pitchFamily="49" charset="-128"/>
                <a:cs typeface="Times New Roman" panose="02020603050405020304" pitchFamily="18" charset="0"/>
              </a:rPr>
              <a:t> </a:t>
            </a:r>
            <a:r>
              <a:rPr lang="en-US" altLang="ja-JP" i="1" kern="100" dirty="0">
                <a:solidFill>
                  <a:srgbClr val="000000"/>
                </a:solidFill>
                <a:latin typeface="MS Gothic" panose="020B0609070205080204" pitchFamily="49" charset="-128"/>
                <a:ea typeface="MS Gothic" panose="020B0609070205080204" pitchFamily="49" charset="-128"/>
                <a:cs typeface="Times New Roman" panose="02020603050405020304" pitchFamily="18" charset="0"/>
              </a:rPr>
              <a:t>et al</a:t>
            </a:r>
            <a:r>
              <a:rPr lang="en-US" altLang="ja-JP" kern="100" dirty="0">
                <a:solidFill>
                  <a:srgbClr val="000000"/>
                </a:solidFill>
                <a:latin typeface="MS Gothic" panose="020B0609070205080204" pitchFamily="49" charset="-128"/>
                <a:ea typeface="MS Gothic" panose="020B0609070205080204" pitchFamily="49" charset="-128"/>
                <a:cs typeface="Times New Roman" panose="02020603050405020304" pitchFamily="18" charset="0"/>
              </a:rPr>
              <a:t>., 1992</a:t>
            </a:r>
            <a:r>
              <a:rPr lang="ja-JP" altLang="ja-JP" kern="100">
                <a:solidFill>
                  <a:srgbClr val="000000"/>
                </a:solidFill>
                <a:latin typeface="MS Gothic" panose="020B0609070205080204" pitchFamily="49" charset="-128"/>
                <a:ea typeface="MS Gothic" panose="020B0609070205080204" pitchFamily="49" charset="-128"/>
                <a:cs typeface="Times New Roman" panose="02020603050405020304" pitchFamily="18" charset="0"/>
              </a:rPr>
              <a:t>を改変）。各視細胞の感度の最大値を1とした。</a:t>
            </a:r>
            <a:endParaRPr lang="ja-JP" altLang="ja-JP">
              <a:solidFill>
                <a:srgbClr val="000000"/>
              </a:solidFill>
              <a:latin typeface="MS Gothic" panose="020B0609070205080204" pitchFamily="49" charset="-128"/>
              <a:ea typeface="MS Gothic" panose="020B0609070205080204" pitchFamily="49" charset="-128"/>
            </a:endParaRPr>
          </a:p>
        </p:txBody>
      </p:sp>
    </p:spTree>
    <p:extLst>
      <p:ext uri="{BB962C8B-B14F-4D97-AF65-F5344CB8AC3E}">
        <p14:creationId xmlns:p14="http://schemas.microsoft.com/office/powerpoint/2010/main" val="37692103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テキスト ボックス 47">
            <a:extLst>
              <a:ext uri="{FF2B5EF4-FFF2-40B4-BE49-F238E27FC236}">
                <a16:creationId xmlns:a16="http://schemas.microsoft.com/office/drawing/2014/main" id="{E344E834-F91D-804D-86BD-55F59BCF713F}"/>
              </a:ext>
            </a:extLst>
          </p:cNvPr>
          <p:cNvSpPr txBox="1"/>
          <p:nvPr/>
        </p:nvSpPr>
        <p:spPr>
          <a:xfrm>
            <a:off x="7709085" y="6349840"/>
            <a:ext cx="1250663" cy="369332"/>
          </a:xfrm>
          <a:prstGeom prst="rect">
            <a:avLst/>
          </a:prstGeom>
          <a:noFill/>
        </p:spPr>
        <p:txBody>
          <a:bodyPr wrap="none" rtlCol="0">
            <a:spAutoFit/>
          </a:bodyPr>
          <a:lstStyle/>
          <a:p>
            <a:r>
              <a:rPr lang="ja-JP" altLang="en-US" b="1">
                <a:latin typeface="Hiragino Maru Gothic ProN W4" panose="020F0400000000000000" pitchFamily="34" charset="-128"/>
                <a:ea typeface="Hiragino Maru Gothic ProN W4" panose="020F0400000000000000" pitchFamily="34" charset="-128"/>
              </a:rPr>
              <a:t>図３</a:t>
            </a:r>
            <a:r>
              <a:rPr lang="en-US" altLang="ja-JP" b="1" dirty="0">
                <a:latin typeface="Hiragino Maru Gothic ProN W4" panose="020F0400000000000000" pitchFamily="34" charset="-128"/>
                <a:ea typeface="Hiragino Maru Gothic ProN W4" panose="020F0400000000000000" pitchFamily="34" charset="-128"/>
              </a:rPr>
              <a:t>_</a:t>
            </a:r>
            <a:r>
              <a:rPr lang="ja-JP" altLang="en-US" b="1">
                <a:latin typeface="Hiragino Maru Gothic ProN W4" panose="020F0400000000000000" pitchFamily="34" charset="-128"/>
                <a:ea typeface="Hiragino Maru Gothic ProN W4" panose="020F0400000000000000" pitchFamily="34" charset="-128"/>
              </a:rPr>
              <a:t>霜田</a:t>
            </a:r>
            <a:endParaRPr kumimoji="1" lang="ja-JP" altLang="en-US" b="1" dirty="0">
              <a:latin typeface="Hiragino Maru Gothic ProN W4" panose="020F0400000000000000" pitchFamily="34" charset="-128"/>
              <a:ea typeface="Hiragino Maru Gothic ProN W4" panose="020F0400000000000000" pitchFamily="34" charset="-128"/>
            </a:endParaRPr>
          </a:p>
        </p:txBody>
      </p:sp>
      <p:pic>
        <p:nvPicPr>
          <p:cNvPr id="3" name="図 2">
            <a:extLst>
              <a:ext uri="{FF2B5EF4-FFF2-40B4-BE49-F238E27FC236}">
                <a16:creationId xmlns:a16="http://schemas.microsoft.com/office/drawing/2014/main" id="{9DE1D8E0-2173-524F-BE1B-D435AE77763C}"/>
              </a:ext>
            </a:extLst>
          </p:cNvPr>
          <p:cNvPicPr>
            <a:picLocks noChangeAspect="1"/>
          </p:cNvPicPr>
          <p:nvPr/>
        </p:nvPicPr>
        <p:blipFill>
          <a:blip r:embed="rId3"/>
          <a:stretch>
            <a:fillRect/>
          </a:stretch>
        </p:blipFill>
        <p:spPr>
          <a:xfrm>
            <a:off x="1612762" y="142739"/>
            <a:ext cx="5918475" cy="4481004"/>
          </a:xfrm>
          <a:prstGeom prst="rect">
            <a:avLst/>
          </a:prstGeom>
        </p:spPr>
      </p:pic>
      <p:sp>
        <p:nvSpPr>
          <p:cNvPr id="4" name="テキスト ボックス 3">
            <a:extLst>
              <a:ext uri="{FF2B5EF4-FFF2-40B4-BE49-F238E27FC236}">
                <a16:creationId xmlns:a16="http://schemas.microsoft.com/office/drawing/2014/main" id="{FD1CDD57-18A2-994B-BD1C-431AEBB0562D}"/>
              </a:ext>
            </a:extLst>
          </p:cNvPr>
          <p:cNvSpPr txBox="1"/>
          <p:nvPr/>
        </p:nvSpPr>
        <p:spPr>
          <a:xfrm>
            <a:off x="1376015" y="4780180"/>
            <a:ext cx="6391967" cy="1754326"/>
          </a:xfrm>
          <a:prstGeom prst="rect">
            <a:avLst/>
          </a:prstGeom>
          <a:noFill/>
        </p:spPr>
        <p:txBody>
          <a:bodyPr wrap="square" rtlCol="0">
            <a:spAutoFit/>
          </a:bodyPr>
          <a:lstStyle/>
          <a:p>
            <a:r>
              <a:rPr lang="ja-JP" altLang="ja-JP"/>
              <a:t>第３図　昆虫の色覚の概念図</a:t>
            </a:r>
          </a:p>
          <a:p>
            <a:pPr algn="just"/>
            <a:r>
              <a:rPr lang="ja-JP" altLang="ja-JP"/>
              <a:t>人間は，</a:t>
            </a:r>
            <a:r>
              <a:rPr lang="en-US" altLang="ja-JP" dirty="0"/>
              <a:t>R</a:t>
            </a:r>
            <a:r>
              <a:rPr lang="ja-JP" altLang="ja-JP"/>
              <a:t>･</a:t>
            </a:r>
            <a:r>
              <a:rPr lang="en-US" altLang="ja-JP" dirty="0"/>
              <a:t>G</a:t>
            </a:r>
            <a:r>
              <a:rPr lang="ja-JP" altLang="ja-JP"/>
              <a:t>･</a:t>
            </a:r>
            <a:r>
              <a:rPr lang="en-US" altLang="ja-JP" dirty="0"/>
              <a:t>B</a:t>
            </a:r>
            <a:r>
              <a:rPr lang="ja-JP" altLang="ja-JP"/>
              <a:t>の光受容体を三原色として使い，色を見分ける。例</a:t>
            </a:r>
            <a:r>
              <a:rPr lang="ja-JP" altLang="en-US"/>
              <a:t>えば</a:t>
            </a:r>
            <a:r>
              <a:rPr lang="ja-JP" altLang="ja-JP"/>
              <a:t>、黄色は</a:t>
            </a:r>
            <a:r>
              <a:rPr lang="en-US" altLang="ja-JP" dirty="0"/>
              <a:t>R</a:t>
            </a:r>
            <a:r>
              <a:rPr lang="ja-JP" altLang="ja-JP"/>
              <a:t>と</a:t>
            </a:r>
            <a:r>
              <a:rPr lang="en-US" altLang="ja-JP" dirty="0"/>
              <a:t>G</a:t>
            </a:r>
            <a:r>
              <a:rPr lang="ja-JP" altLang="ja-JP"/>
              <a:t>の光受容体で黄色を識別する。一方，昆虫の多くは</a:t>
            </a:r>
            <a:r>
              <a:rPr lang="en-US" altLang="ja-JP" dirty="0"/>
              <a:t>UV</a:t>
            </a:r>
            <a:r>
              <a:rPr lang="ja-JP" altLang="ja-JP"/>
              <a:t>･</a:t>
            </a:r>
            <a:r>
              <a:rPr lang="en-US" altLang="ja-JP" dirty="0"/>
              <a:t>G</a:t>
            </a:r>
            <a:r>
              <a:rPr lang="ja-JP" altLang="ja-JP"/>
              <a:t>･</a:t>
            </a:r>
            <a:r>
              <a:rPr lang="en-US" altLang="ja-JP" dirty="0"/>
              <a:t>B</a:t>
            </a:r>
            <a:r>
              <a:rPr lang="ja-JP" altLang="ja-JP"/>
              <a:t>の光受容体をもち，紫外線（波長</a:t>
            </a:r>
            <a:r>
              <a:rPr lang="en-US" altLang="ja-JP" dirty="0"/>
              <a:t>300</a:t>
            </a:r>
            <a:r>
              <a:rPr lang="ja-JP" altLang="ja-JP"/>
              <a:t>〜</a:t>
            </a:r>
            <a:r>
              <a:rPr lang="en-US" altLang="ja-JP" dirty="0"/>
              <a:t>400nm</a:t>
            </a:r>
            <a:r>
              <a:rPr lang="ja-JP" altLang="ja-JP"/>
              <a:t>）の色を見分けることができる。紫外線は人間には見えないため，どんな色として見ているかわからない。</a:t>
            </a:r>
          </a:p>
        </p:txBody>
      </p:sp>
    </p:spTree>
    <p:extLst>
      <p:ext uri="{BB962C8B-B14F-4D97-AF65-F5344CB8AC3E}">
        <p14:creationId xmlns:p14="http://schemas.microsoft.com/office/powerpoint/2010/main" val="2173293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1556618" y="781878"/>
            <a:ext cx="6030763" cy="3240157"/>
          </a:xfrm>
          <a:prstGeom prst="rect">
            <a:avLst/>
          </a:prstGeom>
        </p:spPr>
      </p:pic>
      <p:sp>
        <p:nvSpPr>
          <p:cNvPr id="6" name="テキスト ボックス 5">
            <a:extLst>
              <a:ext uri="{FF2B5EF4-FFF2-40B4-BE49-F238E27FC236}">
                <a16:creationId xmlns:a16="http://schemas.microsoft.com/office/drawing/2014/main" id="{B81403D7-38BC-2647-AAFC-459874CBF340}"/>
              </a:ext>
            </a:extLst>
          </p:cNvPr>
          <p:cNvSpPr txBox="1"/>
          <p:nvPr/>
        </p:nvSpPr>
        <p:spPr>
          <a:xfrm>
            <a:off x="7709085" y="6349840"/>
            <a:ext cx="1247457" cy="369332"/>
          </a:xfrm>
          <a:prstGeom prst="rect">
            <a:avLst/>
          </a:prstGeom>
          <a:noFill/>
        </p:spPr>
        <p:txBody>
          <a:bodyPr wrap="none" rtlCol="0">
            <a:spAutoFit/>
          </a:bodyPr>
          <a:lstStyle/>
          <a:p>
            <a:r>
              <a:rPr lang="ja-JP" altLang="en-US" b="1">
                <a:latin typeface="Hiragino Maru Gothic ProN W4" panose="020F0400000000000000" pitchFamily="34" charset="-128"/>
                <a:ea typeface="Hiragino Maru Gothic ProN W4" panose="020F0400000000000000" pitchFamily="34" charset="-128"/>
              </a:rPr>
              <a:t>図４</a:t>
            </a:r>
            <a:r>
              <a:rPr lang="en-US" altLang="ja-JP" b="1" dirty="0">
                <a:latin typeface="Hiragino Maru Gothic ProN W4" panose="020F0400000000000000" pitchFamily="34" charset="-128"/>
                <a:ea typeface="Hiragino Maru Gothic ProN W4" panose="020F0400000000000000" pitchFamily="34" charset="-128"/>
              </a:rPr>
              <a:t>_</a:t>
            </a:r>
            <a:r>
              <a:rPr lang="ja-JP" altLang="en-US" b="1">
                <a:latin typeface="Hiragino Maru Gothic ProN W4" panose="020F0400000000000000" pitchFamily="34" charset="-128"/>
                <a:ea typeface="Hiragino Maru Gothic ProN W4" panose="020F0400000000000000" pitchFamily="34" charset="-128"/>
              </a:rPr>
              <a:t>霜田</a:t>
            </a:r>
            <a:endParaRPr kumimoji="1" lang="ja-JP" altLang="en-US" b="1" dirty="0">
              <a:latin typeface="Hiragino Maru Gothic ProN W4" panose="020F0400000000000000" pitchFamily="34" charset="-128"/>
              <a:ea typeface="Hiragino Maru Gothic ProN W4" panose="020F0400000000000000" pitchFamily="34" charset="-128"/>
            </a:endParaRPr>
          </a:p>
        </p:txBody>
      </p:sp>
      <p:sp>
        <p:nvSpPr>
          <p:cNvPr id="2" name="テキスト ボックス 1">
            <a:extLst>
              <a:ext uri="{FF2B5EF4-FFF2-40B4-BE49-F238E27FC236}">
                <a16:creationId xmlns:a16="http://schemas.microsoft.com/office/drawing/2014/main" id="{32516AE3-B794-EF49-8861-3490BFCF6CC5}"/>
              </a:ext>
            </a:extLst>
          </p:cNvPr>
          <p:cNvSpPr txBox="1"/>
          <p:nvPr/>
        </p:nvSpPr>
        <p:spPr>
          <a:xfrm>
            <a:off x="1556618" y="4598794"/>
            <a:ext cx="6030763" cy="1477328"/>
          </a:xfrm>
          <a:prstGeom prst="rect">
            <a:avLst/>
          </a:prstGeom>
          <a:noFill/>
        </p:spPr>
        <p:txBody>
          <a:bodyPr wrap="square" rtlCol="0">
            <a:spAutoFit/>
          </a:bodyPr>
          <a:lstStyle/>
          <a:p>
            <a:r>
              <a:rPr lang="ja-JP" altLang="ja-JP"/>
              <a:t>第４図　光に対する昆虫の応答反応</a:t>
            </a:r>
          </a:p>
          <a:p>
            <a:pPr algn="just"/>
            <a:r>
              <a:rPr lang="ja-JP" altLang="ja-JP"/>
              <a:t>（</a:t>
            </a:r>
            <a:r>
              <a:rPr lang="en-US" altLang="ja-JP" dirty="0"/>
              <a:t>A</a:t>
            </a:r>
            <a:r>
              <a:rPr lang="ja-JP" altLang="ja-JP"/>
              <a:t>）誘引（正の走光性）；</a:t>
            </a:r>
            <a:r>
              <a:rPr lang="en-US" altLang="ja-JP" dirty="0"/>
              <a:t>(B)</a:t>
            </a:r>
            <a:r>
              <a:rPr lang="ja-JP" altLang="ja-JP"/>
              <a:t>忌避（負の走光性）；</a:t>
            </a:r>
            <a:r>
              <a:rPr lang="en-US" altLang="ja-JP" dirty="0"/>
              <a:t>(C)</a:t>
            </a:r>
            <a:r>
              <a:rPr lang="ja-JP" altLang="ja-JP"/>
              <a:t>明順応；</a:t>
            </a:r>
            <a:r>
              <a:rPr lang="en-US" altLang="ja-JP" dirty="0"/>
              <a:t>(D)</a:t>
            </a:r>
            <a:r>
              <a:rPr lang="ja-JP" altLang="ja-JP"/>
              <a:t>体内時計（概日リズム）；</a:t>
            </a:r>
            <a:r>
              <a:rPr lang="en-US" altLang="ja-JP" dirty="0"/>
              <a:t>(E)</a:t>
            </a:r>
            <a:r>
              <a:rPr lang="ja-JP" altLang="ja-JP"/>
              <a:t>光周性；</a:t>
            </a:r>
            <a:r>
              <a:rPr lang="en-US" altLang="ja-JP" dirty="0"/>
              <a:t>(F)</a:t>
            </a:r>
            <a:r>
              <a:rPr lang="ja-JP" altLang="ja-JP"/>
              <a:t>細胞傷害；</a:t>
            </a:r>
            <a:r>
              <a:rPr lang="en-US" altLang="ja-JP" dirty="0"/>
              <a:t>(G)</a:t>
            </a:r>
            <a:r>
              <a:rPr lang="ja-JP" altLang="ja-JP"/>
              <a:t>視覚遮断（カモフラージュ）；</a:t>
            </a:r>
            <a:r>
              <a:rPr lang="en-US" altLang="ja-JP" dirty="0"/>
              <a:t>(H)</a:t>
            </a:r>
            <a:r>
              <a:rPr lang="ja-JP" altLang="ja-JP"/>
              <a:t>背光反応；</a:t>
            </a:r>
            <a:r>
              <a:rPr lang="en-US" altLang="ja-JP" dirty="0"/>
              <a:t>(I)</a:t>
            </a:r>
            <a:r>
              <a:rPr lang="ja-JP" altLang="ja-JP"/>
              <a:t>エッジ反応。</a:t>
            </a:r>
            <a:r>
              <a:rPr lang="en-US" altLang="ja-JP" dirty="0" err="1"/>
              <a:t>Shimoda</a:t>
            </a:r>
            <a:r>
              <a:rPr lang="en-US" altLang="ja-JP" dirty="0"/>
              <a:t> and Honda (2013)</a:t>
            </a:r>
            <a:r>
              <a:rPr lang="ja-JP" altLang="ja-JP"/>
              <a:t>を加筆改変。</a:t>
            </a:r>
          </a:p>
        </p:txBody>
      </p:sp>
    </p:spTree>
    <p:extLst>
      <p:ext uri="{BB962C8B-B14F-4D97-AF65-F5344CB8AC3E}">
        <p14:creationId xmlns:p14="http://schemas.microsoft.com/office/powerpoint/2010/main" val="1260435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ボウルの写真&#10;&#10;中程度の精度で自動的に生成された説明">
            <a:extLst>
              <a:ext uri="{FF2B5EF4-FFF2-40B4-BE49-F238E27FC236}">
                <a16:creationId xmlns:a16="http://schemas.microsoft.com/office/drawing/2014/main" id="{04698B7B-53DB-B968-51CD-659C7020DC73}"/>
              </a:ext>
            </a:extLst>
          </p:cNvPr>
          <p:cNvPicPr>
            <a:picLocks noChangeAspect="1"/>
          </p:cNvPicPr>
          <p:nvPr/>
        </p:nvPicPr>
        <p:blipFill>
          <a:blip r:embed="rId2"/>
          <a:stretch>
            <a:fillRect/>
          </a:stretch>
        </p:blipFill>
        <p:spPr>
          <a:xfrm>
            <a:off x="1834474" y="846074"/>
            <a:ext cx="5475051" cy="3771145"/>
          </a:xfrm>
          <a:prstGeom prst="rect">
            <a:avLst/>
          </a:prstGeom>
        </p:spPr>
      </p:pic>
      <p:sp>
        <p:nvSpPr>
          <p:cNvPr id="2" name="テキスト ボックス 1">
            <a:extLst>
              <a:ext uri="{FF2B5EF4-FFF2-40B4-BE49-F238E27FC236}">
                <a16:creationId xmlns:a16="http://schemas.microsoft.com/office/drawing/2014/main" id="{6732E794-F89C-6723-7C37-508A45149800}"/>
              </a:ext>
            </a:extLst>
          </p:cNvPr>
          <p:cNvSpPr txBox="1"/>
          <p:nvPr/>
        </p:nvSpPr>
        <p:spPr>
          <a:xfrm>
            <a:off x="1373021" y="4965486"/>
            <a:ext cx="6811183" cy="1538883"/>
          </a:xfrm>
          <a:prstGeom prst="rect">
            <a:avLst/>
          </a:prstGeom>
          <a:noFill/>
        </p:spPr>
        <p:txBody>
          <a:bodyPr wrap="square" rtlCol="0">
            <a:spAutoFit/>
          </a:bodyPr>
          <a:lstStyle/>
          <a:p>
            <a:pPr algn="ctr"/>
            <a:r>
              <a:rPr kumimoji="1" lang="ja-JP" altLang="en-US" sz="2000">
                <a:latin typeface="Hiragino Maru Gothic ProN W4" panose="020F0400000000000000" pitchFamily="34" charset="-128"/>
                <a:ea typeface="Hiragino Maru Gothic ProN W4" panose="020F0400000000000000" pitchFamily="34" charset="-128"/>
              </a:rPr>
              <a:t>複眼の走査型電子顕微鏡写真</a:t>
            </a:r>
            <a:endParaRPr kumimoji="1" lang="en-US" altLang="ja-JP" sz="2000" dirty="0">
              <a:latin typeface="Hiragino Maru Gothic ProN W4" panose="020F0400000000000000" pitchFamily="34" charset="-128"/>
              <a:ea typeface="Hiragino Maru Gothic ProN W4" panose="020F0400000000000000" pitchFamily="34" charset="-128"/>
            </a:endParaRPr>
          </a:p>
          <a:p>
            <a:pPr algn="ctr">
              <a:lnSpc>
                <a:spcPts val="1200"/>
              </a:lnSpc>
            </a:pPr>
            <a:endParaRPr kumimoji="1" lang="en-US" altLang="ja-JP" dirty="0">
              <a:latin typeface="Hiragino Maru Gothic ProN W4" panose="020F0400000000000000" pitchFamily="34" charset="-128"/>
              <a:ea typeface="Hiragino Maru Gothic ProN W4" panose="020F0400000000000000" pitchFamily="34" charset="-128"/>
            </a:endParaRPr>
          </a:p>
          <a:p>
            <a:r>
              <a:rPr kumimoji="1" lang="ja-JP" altLang="en-US" sz="1600">
                <a:latin typeface="Hiragino Maru Gothic ProN W4" panose="020F0400000000000000" pitchFamily="34" charset="-128"/>
                <a:ea typeface="Hiragino Maru Gothic ProN W4" panose="020F0400000000000000" pitchFamily="34" charset="-128"/>
              </a:rPr>
              <a:t>チャバネアオカメムシ（左上）の複眼（右）は個眼が球状に並んで広い視野の確保に役立っている</a:t>
            </a:r>
            <a:endParaRPr kumimoji="1" lang="en-US" altLang="ja-JP" sz="1600" dirty="0">
              <a:latin typeface="Hiragino Maru Gothic ProN W4" panose="020F0400000000000000" pitchFamily="34" charset="-128"/>
              <a:ea typeface="Hiragino Maru Gothic ProN W4" panose="020F0400000000000000" pitchFamily="34" charset="-128"/>
            </a:endParaRPr>
          </a:p>
          <a:p>
            <a:r>
              <a:rPr lang="ja-JP" altLang="en-US" sz="1600">
                <a:latin typeface="Hiragino Maru Gothic ProN W4" panose="020F0400000000000000" pitchFamily="34" charset="-128"/>
                <a:ea typeface="Hiragino Maru Gothic ProN W4" panose="020F0400000000000000" pitchFamily="34" charset="-128"/>
              </a:rPr>
              <a:t>拡大すると（</a:t>
            </a:r>
            <a:r>
              <a:rPr kumimoji="1" lang="ja-JP" altLang="en-US" sz="1600">
                <a:latin typeface="Hiragino Maru Gothic ProN W4" panose="020F0400000000000000" pitchFamily="34" charset="-128"/>
                <a:ea typeface="Hiragino Maru Gothic ProN W4" panose="020F0400000000000000" pitchFamily="34" charset="-128"/>
              </a:rPr>
              <a:t>左下）個眼がハニカム構造で密に配置されていることがわかる</a:t>
            </a:r>
          </a:p>
        </p:txBody>
      </p:sp>
      <p:sp>
        <p:nvSpPr>
          <p:cNvPr id="3" name="正方形/長方形 2">
            <a:extLst>
              <a:ext uri="{FF2B5EF4-FFF2-40B4-BE49-F238E27FC236}">
                <a16:creationId xmlns:a16="http://schemas.microsoft.com/office/drawing/2014/main" id="{D5077C8D-EFB7-CE21-EB6D-37B6250DF54B}"/>
              </a:ext>
            </a:extLst>
          </p:cNvPr>
          <p:cNvSpPr/>
          <p:nvPr/>
        </p:nvSpPr>
        <p:spPr>
          <a:xfrm>
            <a:off x="6647382" y="4200585"/>
            <a:ext cx="518416" cy="5529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EE02F648-DCD7-43DE-E1AB-C95A6DB4E193}"/>
              </a:ext>
            </a:extLst>
          </p:cNvPr>
          <p:cNvSpPr txBox="1"/>
          <p:nvPr/>
        </p:nvSpPr>
        <p:spPr>
          <a:xfrm>
            <a:off x="6530144" y="4255876"/>
            <a:ext cx="779381" cy="338554"/>
          </a:xfrm>
          <a:prstGeom prst="rect">
            <a:avLst/>
          </a:prstGeom>
          <a:noFill/>
        </p:spPr>
        <p:txBody>
          <a:bodyPr wrap="none" rtlCol="0">
            <a:spAutoFit/>
          </a:bodyPr>
          <a:lstStyle/>
          <a:p>
            <a:r>
              <a:rPr kumimoji="1" lang="en-US" altLang="ja-JP" sz="1600" b="1" dirty="0">
                <a:solidFill>
                  <a:schemeClr val="bg1"/>
                </a:solidFill>
              </a:rPr>
              <a:t>100µm</a:t>
            </a:r>
            <a:endParaRPr kumimoji="1" lang="ja-JP" altLang="en-US" sz="1600" b="1">
              <a:solidFill>
                <a:schemeClr val="bg1"/>
              </a:solidFill>
            </a:endParaRPr>
          </a:p>
        </p:txBody>
      </p:sp>
      <p:sp>
        <p:nvSpPr>
          <p:cNvPr id="8" name="テキスト ボックス 7">
            <a:extLst>
              <a:ext uri="{FF2B5EF4-FFF2-40B4-BE49-F238E27FC236}">
                <a16:creationId xmlns:a16="http://schemas.microsoft.com/office/drawing/2014/main" id="{6A8B7756-CDA6-DD17-4322-209F52ACD7BD}"/>
              </a:ext>
            </a:extLst>
          </p:cNvPr>
          <p:cNvSpPr txBox="1"/>
          <p:nvPr/>
        </p:nvSpPr>
        <p:spPr>
          <a:xfrm>
            <a:off x="3031504" y="4147143"/>
            <a:ext cx="675185" cy="338554"/>
          </a:xfrm>
          <a:prstGeom prst="rect">
            <a:avLst/>
          </a:prstGeom>
          <a:noFill/>
        </p:spPr>
        <p:txBody>
          <a:bodyPr wrap="none" rtlCol="0">
            <a:spAutoFit/>
          </a:bodyPr>
          <a:lstStyle/>
          <a:p>
            <a:r>
              <a:rPr kumimoji="1" lang="en-US" altLang="ja-JP" sz="1600" b="1" dirty="0">
                <a:solidFill>
                  <a:schemeClr val="bg1"/>
                </a:solidFill>
              </a:rPr>
              <a:t>10µm</a:t>
            </a:r>
            <a:endParaRPr kumimoji="1" lang="ja-JP" altLang="en-US" sz="1600" b="1">
              <a:solidFill>
                <a:schemeClr val="bg1"/>
              </a:solidFill>
            </a:endParaRPr>
          </a:p>
        </p:txBody>
      </p:sp>
      <p:sp>
        <p:nvSpPr>
          <p:cNvPr id="14" name="正方形/長方形 13">
            <a:extLst>
              <a:ext uri="{FF2B5EF4-FFF2-40B4-BE49-F238E27FC236}">
                <a16:creationId xmlns:a16="http://schemas.microsoft.com/office/drawing/2014/main" id="{D68B4DD4-15BE-4B7D-5960-0895FE615840}"/>
              </a:ext>
            </a:extLst>
          </p:cNvPr>
          <p:cNvSpPr/>
          <p:nvPr/>
        </p:nvSpPr>
        <p:spPr>
          <a:xfrm>
            <a:off x="3244449" y="4089257"/>
            <a:ext cx="249294" cy="7375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91878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昆虫, 動物, 食品, 犬 が含まれている画像&#10;&#10;自動的に生成された説明">
            <a:extLst>
              <a:ext uri="{FF2B5EF4-FFF2-40B4-BE49-F238E27FC236}">
                <a16:creationId xmlns:a16="http://schemas.microsoft.com/office/drawing/2014/main" id="{4A253D5A-EEFE-1082-4438-E5AE2F129A23}"/>
              </a:ext>
            </a:extLst>
          </p:cNvPr>
          <p:cNvPicPr>
            <a:picLocks noChangeAspect="1"/>
          </p:cNvPicPr>
          <p:nvPr/>
        </p:nvPicPr>
        <p:blipFill>
          <a:blip r:embed="rId2"/>
          <a:stretch>
            <a:fillRect/>
          </a:stretch>
        </p:blipFill>
        <p:spPr>
          <a:xfrm>
            <a:off x="822632" y="1812358"/>
            <a:ext cx="3649666" cy="2772342"/>
          </a:xfrm>
          <a:prstGeom prst="rect">
            <a:avLst/>
          </a:prstGeom>
        </p:spPr>
      </p:pic>
      <p:pic>
        <p:nvPicPr>
          <p:cNvPr id="8" name="図 7">
            <a:extLst>
              <a:ext uri="{FF2B5EF4-FFF2-40B4-BE49-F238E27FC236}">
                <a16:creationId xmlns:a16="http://schemas.microsoft.com/office/drawing/2014/main" id="{FE78445F-7DF2-0C4D-999C-AC9329AA7E6B}"/>
              </a:ext>
            </a:extLst>
          </p:cNvPr>
          <p:cNvPicPr>
            <a:picLocks noChangeAspect="1"/>
          </p:cNvPicPr>
          <p:nvPr/>
        </p:nvPicPr>
        <p:blipFill>
          <a:blip r:embed="rId3"/>
          <a:stretch>
            <a:fillRect/>
          </a:stretch>
        </p:blipFill>
        <p:spPr>
          <a:xfrm>
            <a:off x="4671703" y="1812358"/>
            <a:ext cx="3807279" cy="2967812"/>
          </a:xfrm>
          <a:prstGeom prst="rect">
            <a:avLst/>
          </a:prstGeom>
        </p:spPr>
      </p:pic>
      <p:sp>
        <p:nvSpPr>
          <p:cNvPr id="9" name="テキスト ボックス 8">
            <a:extLst>
              <a:ext uri="{FF2B5EF4-FFF2-40B4-BE49-F238E27FC236}">
                <a16:creationId xmlns:a16="http://schemas.microsoft.com/office/drawing/2014/main" id="{2264AD4B-6DDD-7B5E-A337-DA7390B0D113}"/>
              </a:ext>
            </a:extLst>
          </p:cNvPr>
          <p:cNvSpPr txBox="1"/>
          <p:nvPr/>
        </p:nvSpPr>
        <p:spPr>
          <a:xfrm>
            <a:off x="432290" y="328824"/>
            <a:ext cx="3148619" cy="646331"/>
          </a:xfrm>
          <a:prstGeom prst="rect">
            <a:avLst/>
          </a:prstGeom>
          <a:noFill/>
        </p:spPr>
        <p:txBody>
          <a:bodyPr wrap="none" rtlCol="0">
            <a:spAutoFit/>
          </a:bodyPr>
          <a:lstStyle/>
          <a:p>
            <a:r>
              <a:rPr kumimoji="1" lang="ja-JP" altLang="en-US">
                <a:highlight>
                  <a:srgbClr val="FFFF00"/>
                </a:highlight>
              </a:rPr>
              <a:t>いずれか一つをお使いください</a:t>
            </a:r>
            <a:endParaRPr kumimoji="1" lang="en-US" altLang="ja-JP" dirty="0">
              <a:highlight>
                <a:srgbClr val="FFFF00"/>
              </a:highlight>
            </a:endParaRPr>
          </a:p>
          <a:p>
            <a:r>
              <a:rPr lang="ja-JP" altLang="en-US">
                <a:highlight>
                  <a:srgbClr val="FFFF00"/>
                </a:highlight>
              </a:rPr>
              <a:t>とりあえず右ですかね？</a:t>
            </a:r>
            <a:endParaRPr kumimoji="1" lang="ja-JP" altLang="en-US">
              <a:highlight>
                <a:srgbClr val="FFFF00"/>
              </a:highlight>
            </a:endParaRPr>
          </a:p>
        </p:txBody>
      </p:sp>
      <p:sp>
        <p:nvSpPr>
          <p:cNvPr id="2" name="テキスト ボックス 1">
            <a:extLst>
              <a:ext uri="{FF2B5EF4-FFF2-40B4-BE49-F238E27FC236}">
                <a16:creationId xmlns:a16="http://schemas.microsoft.com/office/drawing/2014/main" id="{92E8605A-29BE-AA0D-FD44-BED28923B148}"/>
              </a:ext>
            </a:extLst>
          </p:cNvPr>
          <p:cNvSpPr txBox="1"/>
          <p:nvPr/>
        </p:nvSpPr>
        <p:spPr>
          <a:xfrm>
            <a:off x="1266111" y="4915817"/>
            <a:ext cx="6811183" cy="1046440"/>
          </a:xfrm>
          <a:prstGeom prst="rect">
            <a:avLst/>
          </a:prstGeom>
          <a:noFill/>
        </p:spPr>
        <p:txBody>
          <a:bodyPr wrap="square" rtlCol="0">
            <a:spAutoFit/>
          </a:bodyPr>
          <a:lstStyle/>
          <a:p>
            <a:pPr algn="ctr"/>
            <a:r>
              <a:rPr kumimoji="1" lang="ja-JP" altLang="en-US" sz="2000">
                <a:latin typeface="Hiragino Maru Gothic ProN W4" panose="020F0400000000000000" pitchFamily="34" charset="-128"/>
                <a:ea typeface="Hiragino Maru Gothic ProN W4" panose="020F0400000000000000" pitchFamily="34" charset="-128"/>
              </a:rPr>
              <a:t>害虫を捕食する天敵昆虫</a:t>
            </a:r>
            <a:endParaRPr kumimoji="1" lang="en-US" altLang="ja-JP" sz="2000" dirty="0">
              <a:latin typeface="Hiragino Maru Gothic ProN W4" panose="020F0400000000000000" pitchFamily="34" charset="-128"/>
              <a:ea typeface="Hiragino Maru Gothic ProN W4" panose="020F0400000000000000" pitchFamily="34" charset="-128"/>
            </a:endParaRPr>
          </a:p>
          <a:p>
            <a:pPr algn="ctr">
              <a:lnSpc>
                <a:spcPts val="1200"/>
              </a:lnSpc>
            </a:pPr>
            <a:endParaRPr kumimoji="1" lang="en-US" altLang="ja-JP" dirty="0">
              <a:latin typeface="Hiragino Maru Gothic ProN W4" panose="020F0400000000000000" pitchFamily="34" charset="-128"/>
              <a:ea typeface="Hiragino Maru Gothic ProN W4" panose="020F0400000000000000" pitchFamily="34" charset="-128"/>
            </a:endParaRPr>
          </a:p>
          <a:p>
            <a:r>
              <a:rPr kumimoji="1" lang="ja-JP" altLang="en-US" sz="1600">
                <a:latin typeface="Hiragino Maru Gothic ProN W4" panose="020F0400000000000000" pitchFamily="34" charset="-128"/>
                <a:ea typeface="Hiragino Maru Gothic ProN W4" panose="020F0400000000000000" pitchFamily="34" charset="-128"/>
              </a:rPr>
              <a:t>野菜の重要農業害虫であるアザミウマ（左上）を捕食する天敵昆虫のナミヒメハナカメムシ（撮影：荻野拓海）</a:t>
            </a:r>
          </a:p>
        </p:txBody>
      </p:sp>
    </p:spTree>
    <p:extLst>
      <p:ext uri="{BB962C8B-B14F-4D97-AF65-F5344CB8AC3E}">
        <p14:creationId xmlns:p14="http://schemas.microsoft.com/office/powerpoint/2010/main" val="672857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a:extLst>
              <a:ext uri="{FF2B5EF4-FFF2-40B4-BE49-F238E27FC236}">
                <a16:creationId xmlns:a16="http://schemas.microsoft.com/office/drawing/2014/main" id="{30A7B54B-7842-8D38-2E22-A889C260D3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8985" y="1206741"/>
            <a:ext cx="5288986" cy="3125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a:extLst>
              <a:ext uri="{FF2B5EF4-FFF2-40B4-BE49-F238E27FC236}">
                <a16:creationId xmlns:a16="http://schemas.microsoft.com/office/drawing/2014/main" id="{0BF7CEDE-FCC5-B899-52CF-E83DE78CE0F2}"/>
              </a:ext>
            </a:extLst>
          </p:cNvPr>
          <p:cNvSpPr txBox="1"/>
          <p:nvPr/>
        </p:nvSpPr>
        <p:spPr>
          <a:xfrm>
            <a:off x="1295200" y="4686627"/>
            <a:ext cx="6811183" cy="1261884"/>
          </a:xfrm>
          <a:prstGeom prst="rect">
            <a:avLst/>
          </a:prstGeom>
          <a:noFill/>
        </p:spPr>
        <p:txBody>
          <a:bodyPr wrap="square" rtlCol="0">
            <a:spAutoFit/>
          </a:bodyPr>
          <a:lstStyle/>
          <a:p>
            <a:pPr algn="ctr"/>
            <a:r>
              <a:rPr kumimoji="1" lang="ja-JP" altLang="en-US">
                <a:latin typeface="Hiragino Maru Gothic ProN W4" panose="020F0400000000000000" pitchFamily="34" charset="-128"/>
                <a:ea typeface="Hiragino Maru Gothic ProN W4" panose="020F0400000000000000" pitchFamily="34" charset="-128"/>
              </a:rPr>
              <a:t>昆虫の脳内部の神経細胞</a:t>
            </a:r>
          </a:p>
          <a:p>
            <a:pPr algn="ctr">
              <a:lnSpc>
                <a:spcPts val="1200"/>
              </a:lnSpc>
            </a:pPr>
            <a:endParaRPr kumimoji="1" lang="en-US" altLang="ja-JP" dirty="0">
              <a:latin typeface="Hiragino Maru Gothic ProN W4" panose="020F0400000000000000" pitchFamily="34" charset="-128"/>
              <a:ea typeface="Hiragino Maru Gothic ProN W4" panose="020F0400000000000000" pitchFamily="34" charset="-128"/>
            </a:endParaRPr>
          </a:p>
          <a:p>
            <a:r>
              <a:rPr kumimoji="1" lang="ja-JP" altLang="en-US" sz="1600">
                <a:latin typeface="Hiragino Maru Gothic ProN W4" panose="020F0400000000000000" pitchFamily="34" charset="-128"/>
                <a:ea typeface="Hiragino Maru Gothic ProN W4" panose="020F0400000000000000" pitchFamily="34" charset="-128"/>
              </a:rPr>
              <a:t>体内時計を司る神経細胞（</a:t>
            </a:r>
            <a:r>
              <a:rPr kumimoji="1" lang="en-US" altLang="ja-JP" sz="1600" dirty="0" err="1">
                <a:latin typeface="Hiragino Maru Gothic ProN W4" panose="020F0400000000000000" pitchFamily="34" charset="-128"/>
                <a:ea typeface="Hiragino Maru Gothic ProN W4" panose="020F0400000000000000" pitchFamily="34" charset="-128"/>
              </a:rPr>
              <a:t>LNv</a:t>
            </a:r>
            <a:r>
              <a:rPr kumimoji="1" lang="ja-JP" altLang="en-US" sz="1600">
                <a:latin typeface="Hiragino Maru Gothic ProN W4" panose="020F0400000000000000" pitchFamily="34" charset="-128"/>
                <a:ea typeface="Hiragino Maru Gothic ProN W4" panose="020F0400000000000000" pitchFamily="34" charset="-128"/>
              </a:rPr>
              <a:t>）で軸索が高度に分岐している</a:t>
            </a:r>
            <a:br>
              <a:rPr kumimoji="1" lang="en-US" altLang="ja-JP" sz="1600" dirty="0">
                <a:latin typeface="Hiragino Maru Gothic ProN W4" panose="020F0400000000000000" pitchFamily="34" charset="-128"/>
                <a:ea typeface="Hiragino Maru Gothic ProN W4" panose="020F0400000000000000" pitchFamily="34" charset="-128"/>
              </a:rPr>
            </a:br>
            <a:r>
              <a:rPr kumimoji="1" lang="ja-JP" altLang="en-US" sz="1600">
                <a:latin typeface="Hiragino Maru Gothic ProN W4" panose="020F0400000000000000" pitchFamily="34" charset="-128"/>
                <a:ea typeface="Hiragino Maru Gothic ProN W4" panose="020F0400000000000000" pitchFamily="34" charset="-128"/>
              </a:rPr>
              <a:t>抗</a:t>
            </a:r>
            <a:r>
              <a:rPr kumimoji="1" lang="en-US" altLang="ja-JP" sz="1600" dirty="0">
                <a:latin typeface="Hiragino Maru Gothic ProN W4" panose="020F0400000000000000" pitchFamily="34" charset="-128"/>
                <a:ea typeface="Hiragino Maru Gothic ProN W4" panose="020F0400000000000000" pitchFamily="34" charset="-128"/>
              </a:rPr>
              <a:t>PDF</a:t>
            </a:r>
            <a:r>
              <a:rPr kumimoji="1" lang="ja-JP" altLang="en-US" sz="1600">
                <a:latin typeface="Hiragino Maru Gothic ProN W4" panose="020F0400000000000000" pitchFamily="34" charset="-128"/>
                <a:ea typeface="Hiragino Maru Gothic ProN W4" panose="020F0400000000000000" pitchFamily="34" charset="-128"/>
              </a:rPr>
              <a:t>抗体を用いた免疫組織染色法という手法を使い、蛍光色素で神経細胞を光らせて共焦点レーザー顕微鏡で多重焦点合成を行った</a:t>
            </a:r>
          </a:p>
        </p:txBody>
      </p:sp>
    </p:spTree>
    <p:extLst>
      <p:ext uri="{BB962C8B-B14F-4D97-AF65-F5344CB8AC3E}">
        <p14:creationId xmlns:p14="http://schemas.microsoft.com/office/powerpoint/2010/main" val="3781238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D8D6EA-7734-D9D3-0D20-D5374550C3C3}"/>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39C32074-9F97-D706-1FA5-FA2285B6741E}"/>
              </a:ext>
            </a:extLst>
          </p:cNvPr>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886485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9E4FEAFD-5779-4345-8525-EF3346D2919C}"/>
              </a:ext>
            </a:extLst>
          </p:cNvPr>
          <p:cNvPicPr>
            <a:picLocks noChangeAspect="1"/>
          </p:cNvPicPr>
          <p:nvPr/>
        </p:nvPicPr>
        <p:blipFill>
          <a:blip r:embed="rId2"/>
          <a:stretch>
            <a:fillRect/>
          </a:stretch>
        </p:blipFill>
        <p:spPr>
          <a:xfrm>
            <a:off x="1618179" y="1677471"/>
            <a:ext cx="2690052" cy="2777453"/>
          </a:xfrm>
          <a:prstGeom prst="rect">
            <a:avLst/>
          </a:prstGeom>
        </p:spPr>
      </p:pic>
      <p:sp>
        <p:nvSpPr>
          <p:cNvPr id="12" name="テキスト ボックス 11">
            <a:extLst>
              <a:ext uri="{FF2B5EF4-FFF2-40B4-BE49-F238E27FC236}">
                <a16:creationId xmlns:a16="http://schemas.microsoft.com/office/drawing/2014/main" id="{63C3C67D-9248-AC47-BF35-450524359556}"/>
              </a:ext>
            </a:extLst>
          </p:cNvPr>
          <p:cNvSpPr txBox="1"/>
          <p:nvPr/>
        </p:nvSpPr>
        <p:spPr>
          <a:xfrm>
            <a:off x="3666124" y="1677471"/>
            <a:ext cx="578593" cy="369332"/>
          </a:xfrm>
          <a:prstGeom prst="rect">
            <a:avLst/>
          </a:prstGeom>
          <a:solidFill>
            <a:schemeClr val="tx1">
              <a:lumMod val="65000"/>
              <a:lumOff val="35000"/>
            </a:schemeClr>
          </a:solidFill>
        </p:spPr>
        <p:txBody>
          <a:bodyPr wrap="square" rtlCol="0" anchor="ctr" anchorCtr="1">
            <a:spAutoFit/>
          </a:bodyPr>
          <a:lstStyle/>
          <a:p>
            <a:pPr algn="ctr"/>
            <a:r>
              <a:rPr kumimoji="1" lang="en-US" altLang="ja-JP" b="1" dirty="0">
                <a:solidFill>
                  <a:schemeClr val="bg1"/>
                </a:solidFill>
                <a:latin typeface="Meiryo" charset="-128"/>
                <a:ea typeface="Meiryo" charset="-128"/>
                <a:cs typeface="Meiryo" charset="-128"/>
              </a:rPr>
              <a:t>(A)</a:t>
            </a:r>
            <a:endParaRPr kumimoji="1" lang="ja-JP" altLang="en-US" b="1" dirty="0">
              <a:solidFill>
                <a:schemeClr val="bg1"/>
              </a:solidFill>
              <a:latin typeface="Meiryo" charset="-128"/>
              <a:ea typeface="Meiryo" charset="-128"/>
              <a:cs typeface="Meiryo" charset="-128"/>
            </a:endParaRPr>
          </a:p>
        </p:txBody>
      </p:sp>
      <p:sp>
        <p:nvSpPr>
          <p:cNvPr id="16" name="テキスト ボックス 15">
            <a:extLst>
              <a:ext uri="{FF2B5EF4-FFF2-40B4-BE49-F238E27FC236}">
                <a16:creationId xmlns:a16="http://schemas.microsoft.com/office/drawing/2014/main" id="{255FA033-E8F0-1549-A082-DEA41D21EB41}"/>
              </a:ext>
            </a:extLst>
          </p:cNvPr>
          <p:cNvSpPr txBox="1"/>
          <p:nvPr/>
        </p:nvSpPr>
        <p:spPr>
          <a:xfrm>
            <a:off x="7709085" y="6349840"/>
            <a:ext cx="1250663" cy="369332"/>
          </a:xfrm>
          <a:prstGeom prst="rect">
            <a:avLst/>
          </a:prstGeom>
          <a:noFill/>
        </p:spPr>
        <p:txBody>
          <a:bodyPr wrap="none" rtlCol="0">
            <a:spAutoFit/>
          </a:bodyPr>
          <a:lstStyle/>
          <a:p>
            <a:r>
              <a:rPr lang="ja-JP" altLang="en-US" b="1">
                <a:latin typeface="Hiragino Maru Gothic ProN W4" panose="020F0400000000000000" pitchFamily="34" charset="-128"/>
                <a:ea typeface="Hiragino Maru Gothic ProN W4" panose="020F0400000000000000" pitchFamily="34" charset="-128"/>
              </a:rPr>
              <a:t>図１</a:t>
            </a:r>
            <a:r>
              <a:rPr lang="en-US" altLang="ja-JP" b="1" dirty="0">
                <a:latin typeface="Hiragino Maru Gothic ProN W4" panose="020F0400000000000000" pitchFamily="34" charset="-128"/>
                <a:ea typeface="Hiragino Maru Gothic ProN W4" panose="020F0400000000000000" pitchFamily="34" charset="-128"/>
              </a:rPr>
              <a:t>_</a:t>
            </a:r>
            <a:r>
              <a:rPr lang="ja-JP" altLang="en-US" b="1">
                <a:latin typeface="Hiragino Maru Gothic ProN W4" panose="020F0400000000000000" pitchFamily="34" charset="-128"/>
                <a:ea typeface="Hiragino Maru Gothic ProN W4" panose="020F0400000000000000" pitchFamily="34" charset="-128"/>
              </a:rPr>
              <a:t>霜田</a:t>
            </a:r>
            <a:endParaRPr kumimoji="1" lang="ja-JP" altLang="en-US" b="1" dirty="0">
              <a:latin typeface="Hiragino Maru Gothic ProN W4" panose="020F0400000000000000" pitchFamily="34" charset="-128"/>
              <a:ea typeface="Hiragino Maru Gothic ProN W4" panose="020F0400000000000000" pitchFamily="34" charset="-128"/>
            </a:endParaRPr>
          </a:p>
        </p:txBody>
      </p:sp>
      <p:sp>
        <p:nvSpPr>
          <p:cNvPr id="19" name="正方形/長方形 18">
            <a:extLst>
              <a:ext uri="{FF2B5EF4-FFF2-40B4-BE49-F238E27FC236}">
                <a16:creationId xmlns:a16="http://schemas.microsoft.com/office/drawing/2014/main" id="{15DF46D2-9755-424C-B285-92A7DC2CCC3C}"/>
              </a:ext>
            </a:extLst>
          </p:cNvPr>
          <p:cNvSpPr/>
          <p:nvPr/>
        </p:nvSpPr>
        <p:spPr>
          <a:xfrm>
            <a:off x="1876688" y="4014330"/>
            <a:ext cx="518416" cy="5529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63D8122E-BF44-7F4F-95B0-89E6DA4AACC9}"/>
              </a:ext>
            </a:extLst>
          </p:cNvPr>
          <p:cNvSpPr txBox="1"/>
          <p:nvPr/>
        </p:nvSpPr>
        <p:spPr>
          <a:xfrm>
            <a:off x="1759450" y="4069621"/>
            <a:ext cx="779381" cy="338554"/>
          </a:xfrm>
          <a:prstGeom prst="rect">
            <a:avLst/>
          </a:prstGeom>
          <a:noFill/>
        </p:spPr>
        <p:txBody>
          <a:bodyPr wrap="none" rtlCol="0">
            <a:spAutoFit/>
          </a:bodyPr>
          <a:lstStyle/>
          <a:p>
            <a:r>
              <a:rPr kumimoji="1" lang="en-US" altLang="ja-JP" sz="1600" b="1" dirty="0">
                <a:solidFill>
                  <a:schemeClr val="bg1"/>
                </a:solidFill>
              </a:rPr>
              <a:t>100µm</a:t>
            </a:r>
            <a:endParaRPr kumimoji="1" lang="ja-JP" altLang="en-US" sz="1600" b="1">
              <a:solidFill>
                <a:schemeClr val="bg1"/>
              </a:solidFill>
            </a:endParaRPr>
          </a:p>
        </p:txBody>
      </p:sp>
      <p:pic>
        <p:nvPicPr>
          <p:cNvPr id="10" name="図 9">
            <a:extLst>
              <a:ext uri="{FF2B5EF4-FFF2-40B4-BE49-F238E27FC236}">
                <a16:creationId xmlns:a16="http://schemas.microsoft.com/office/drawing/2014/main" id="{E8C0C274-3D4C-C04B-B3E5-54F3BE89F305}"/>
              </a:ext>
            </a:extLst>
          </p:cNvPr>
          <p:cNvPicPr>
            <a:picLocks noChangeAspect="1"/>
          </p:cNvPicPr>
          <p:nvPr/>
        </p:nvPicPr>
        <p:blipFill>
          <a:blip r:embed="rId3"/>
          <a:stretch>
            <a:fillRect/>
          </a:stretch>
        </p:blipFill>
        <p:spPr>
          <a:xfrm>
            <a:off x="4504024" y="1669581"/>
            <a:ext cx="2880526" cy="2765723"/>
          </a:xfrm>
          <a:prstGeom prst="rect">
            <a:avLst/>
          </a:prstGeom>
        </p:spPr>
      </p:pic>
      <p:sp>
        <p:nvSpPr>
          <p:cNvPr id="11" name="テキスト ボックス 10">
            <a:extLst>
              <a:ext uri="{FF2B5EF4-FFF2-40B4-BE49-F238E27FC236}">
                <a16:creationId xmlns:a16="http://schemas.microsoft.com/office/drawing/2014/main" id="{71C07A4F-EDFE-7B42-A9ED-DD59342136D8}"/>
              </a:ext>
            </a:extLst>
          </p:cNvPr>
          <p:cNvSpPr txBox="1"/>
          <p:nvPr/>
        </p:nvSpPr>
        <p:spPr>
          <a:xfrm>
            <a:off x="6805957" y="1669581"/>
            <a:ext cx="578593" cy="369332"/>
          </a:xfrm>
          <a:prstGeom prst="rect">
            <a:avLst/>
          </a:prstGeom>
          <a:solidFill>
            <a:schemeClr val="tx1">
              <a:lumMod val="65000"/>
              <a:lumOff val="35000"/>
            </a:schemeClr>
          </a:solidFill>
        </p:spPr>
        <p:txBody>
          <a:bodyPr wrap="square" rtlCol="0" anchor="ctr" anchorCtr="1">
            <a:spAutoFit/>
          </a:bodyPr>
          <a:lstStyle/>
          <a:p>
            <a:pPr algn="ctr"/>
            <a:r>
              <a:rPr kumimoji="1" lang="en-US" altLang="ja-JP" b="1" dirty="0">
                <a:solidFill>
                  <a:schemeClr val="bg1"/>
                </a:solidFill>
                <a:latin typeface="Meiryo" charset="-128"/>
                <a:ea typeface="Meiryo" charset="-128"/>
                <a:cs typeface="Meiryo" charset="-128"/>
              </a:rPr>
              <a:t>(B)</a:t>
            </a:r>
            <a:endParaRPr kumimoji="1" lang="ja-JP" altLang="en-US" b="1" dirty="0">
              <a:solidFill>
                <a:schemeClr val="bg1"/>
              </a:solidFill>
              <a:latin typeface="Meiryo" charset="-128"/>
              <a:ea typeface="Meiryo" charset="-128"/>
              <a:cs typeface="Meiryo" charset="-128"/>
            </a:endParaRPr>
          </a:p>
        </p:txBody>
      </p:sp>
      <p:sp>
        <p:nvSpPr>
          <p:cNvPr id="23" name="正方形/長方形 22">
            <a:extLst>
              <a:ext uri="{FF2B5EF4-FFF2-40B4-BE49-F238E27FC236}">
                <a16:creationId xmlns:a16="http://schemas.microsoft.com/office/drawing/2014/main" id="{AD74B5FB-BBBF-E642-8721-5C6A2EAC9FE2}"/>
              </a:ext>
            </a:extLst>
          </p:cNvPr>
          <p:cNvSpPr/>
          <p:nvPr/>
        </p:nvSpPr>
        <p:spPr>
          <a:xfrm>
            <a:off x="4741273" y="4005538"/>
            <a:ext cx="312828" cy="7375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3C5DCBF7-5D63-EF40-AC33-977D5B64CAD6}"/>
              </a:ext>
            </a:extLst>
          </p:cNvPr>
          <p:cNvSpPr txBox="1"/>
          <p:nvPr/>
        </p:nvSpPr>
        <p:spPr>
          <a:xfrm>
            <a:off x="4563422" y="4052216"/>
            <a:ext cx="675185" cy="338554"/>
          </a:xfrm>
          <a:prstGeom prst="rect">
            <a:avLst/>
          </a:prstGeom>
          <a:noFill/>
        </p:spPr>
        <p:txBody>
          <a:bodyPr wrap="none" rtlCol="0">
            <a:spAutoFit/>
          </a:bodyPr>
          <a:lstStyle/>
          <a:p>
            <a:r>
              <a:rPr kumimoji="1" lang="en-US" altLang="ja-JP" sz="1600" b="1" dirty="0">
                <a:solidFill>
                  <a:schemeClr val="bg1"/>
                </a:solidFill>
              </a:rPr>
              <a:t>10µm</a:t>
            </a:r>
            <a:endParaRPr kumimoji="1" lang="ja-JP" altLang="en-US" sz="1600" b="1">
              <a:solidFill>
                <a:schemeClr val="bg1"/>
              </a:solidFill>
            </a:endParaRPr>
          </a:p>
        </p:txBody>
      </p:sp>
      <p:sp>
        <p:nvSpPr>
          <p:cNvPr id="2" name="テキスト ボックス 1">
            <a:extLst>
              <a:ext uri="{FF2B5EF4-FFF2-40B4-BE49-F238E27FC236}">
                <a16:creationId xmlns:a16="http://schemas.microsoft.com/office/drawing/2014/main" id="{183C83C9-2D8B-AF45-A4E1-BD9C6067318A}"/>
              </a:ext>
            </a:extLst>
          </p:cNvPr>
          <p:cNvSpPr txBox="1"/>
          <p:nvPr/>
        </p:nvSpPr>
        <p:spPr>
          <a:xfrm>
            <a:off x="1666964" y="4863548"/>
            <a:ext cx="5792916" cy="923330"/>
          </a:xfrm>
          <a:prstGeom prst="rect">
            <a:avLst/>
          </a:prstGeom>
          <a:noFill/>
        </p:spPr>
        <p:txBody>
          <a:bodyPr wrap="square" rtlCol="0">
            <a:spAutoFit/>
          </a:bodyPr>
          <a:lstStyle/>
          <a:p>
            <a:r>
              <a:rPr lang="ja-JP" altLang="ja-JP">
                <a:latin typeface="MS Gothic" panose="020B0609070205080204" pitchFamily="49" charset="-128"/>
                <a:ea typeface="MS Gothic" panose="020B0609070205080204" pitchFamily="49" charset="-128"/>
              </a:rPr>
              <a:t>第１図　チャバネアオカメムシの複眼</a:t>
            </a:r>
          </a:p>
          <a:p>
            <a:pPr algn="just"/>
            <a:r>
              <a:rPr lang="ja-JP" altLang="ja-JP">
                <a:latin typeface="MS Gothic" panose="020B0609070205080204" pitchFamily="49" charset="-128"/>
                <a:ea typeface="MS Gothic" panose="020B0609070205080204" pitchFamily="49" charset="-128"/>
              </a:rPr>
              <a:t>（</a:t>
            </a:r>
            <a:r>
              <a:rPr lang="en-US" altLang="ja-JP" dirty="0">
                <a:latin typeface="MS Gothic" panose="020B0609070205080204" pitchFamily="49" charset="-128"/>
                <a:ea typeface="MS Gothic" panose="020B0609070205080204" pitchFamily="49" charset="-128"/>
              </a:rPr>
              <a:t>A</a:t>
            </a:r>
            <a:r>
              <a:rPr lang="ja-JP" altLang="ja-JP">
                <a:latin typeface="MS Gothic" panose="020B0609070205080204" pitchFamily="49" charset="-128"/>
                <a:ea typeface="MS Gothic" panose="020B0609070205080204" pitchFamily="49" charset="-128"/>
              </a:rPr>
              <a:t>）個眼が球状に並んで広い視野を確保している；（</a:t>
            </a:r>
            <a:r>
              <a:rPr lang="en-US" altLang="ja-JP" dirty="0">
                <a:latin typeface="MS Gothic" panose="020B0609070205080204" pitchFamily="49" charset="-128"/>
                <a:ea typeface="MS Gothic" panose="020B0609070205080204" pitchFamily="49" charset="-128"/>
              </a:rPr>
              <a:t>B</a:t>
            </a:r>
            <a:r>
              <a:rPr lang="ja-JP" altLang="ja-JP">
                <a:latin typeface="MS Gothic" panose="020B0609070205080204" pitchFamily="49" charset="-128"/>
                <a:ea typeface="MS Gothic" panose="020B0609070205080204" pitchFamily="49" charset="-128"/>
              </a:rPr>
              <a:t>）個眼がハニカム構造で密に配置されている。</a:t>
            </a:r>
          </a:p>
        </p:txBody>
      </p:sp>
    </p:spTree>
    <p:extLst>
      <p:ext uri="{BB962C8B-B14F-4D97-AF65-F5344CB8AC3E}">
        <p14:creationId xmlns:p14="http://schemas.microsoft.com/office/powerpoint/2010/main" val="2330490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2262404" y="3398786"/>
            <a:ext cx="2391988" cy="1875126"/>
          </a:xfrm>
          <a:prstGeom prst="rect">
            <a:avLst/>
          </a:prstGeom>
        </p:spPr>
      </p:pic>
      <p:pic>
        <p:nvPicPr>
          <p:cNvPr id="8" name="図 7" descr="From Clipboard 6.jpg"/>
          <p:cNvPicPr>
            <a:picLocks noChangeAspect="1"/>
          </p:cNvPicPr>
          <p:nvPr/>
        </p:nvPicPr>
        <p:blipFill>
          <a:blip r:embed="rId4"/>
          <a:stretch>
            <a:fillRect/>
          </a:stretch>
        </p:blipFill>
        <p:spPr>
          <a:xfrm>
            <a:off x="2344797" y="1678687"/>
            <a:ext cx="2227203" cy="1632912"/>
          </a:xfrm>
          <a:prstGeom prst="rect">
            <a:avLst/>
          </a:prstGeom>
        </p:spPr>
      </p:pic>
      <p:pic>
        <p:nvPicPr>
          <p:cNvPr id="3" name="図 2"/>
          <p:cNvPicPr>
            <a:picLocks noChangeAspect="1"/>
          </p:cNvPicPr>
          <p:nvPr/>
        </p:nvPicPr>
        <p:blipFill>
          <a:blip r:embed="rId5"/>
          <a:stretch>
            <a:fillRect/>
          </a:stretch>
        </p:blipFill>
        <p:spPr>
          <a:xfrm>
            <a:off x="4572000" y="1678687"/>
            <a:ext cx="3021754" cy="3595225"/>
          </a:xfrm>
          <a:prstGeom prst="rect">
            <a:avLst/>
          </a:prstGeom>
        </p:spPr>
      </p:pic>
      <p:sp>
        <p:nvSpPr>
          <p:cNvPr id="5" name="テキスト ボックス 4">
            <a:extLst>
              <a:ext uri="{FF2B5EF4-FFF2-40B4-BE49-F238E27FC236}">
                <a16:creationId xmlns:a16="http://schemas.microsoft.com/office/drawing/2014/main" id="{BCFCC023-4F42-0E7F-A50B-08C4418B538C}"/>
              </a:ext>
            </a:extLst>
          </p:cNvPr>
          <p:cNvSpPr txBox="1"/>
          <p:nvPr/>
        </p:nvSpPr>
        <p:spPr>
          <a:xfrm>
            <a:off x="989856" y="1081096"/>
            <a:ext cx="2954655" cy="369332"/>
          </a:xfrm>
          <a:prstGeom prst="rect">
            <a:avLst/>
          </a:prstGeom>
          <a:noFill/>
        </p:spPr>
        <p:txBody>
          <a:bodyPr wrap="none" rtlCol="0">
            <a:spAutoFit/>
          </a:bodyPr>
          <a:lstStyle/>
          <a:p>
            <a:r>
              <a:rPr kumimoji="1" lang="ja-JP" altLang="en-US">
                <a:highlight>
                  <a:srgbClr val="FFFF00"/>
                </a:highlight>
              </a:rPr>
              <a:t>各写真を分解してあります</a:t>
            </a:r>
          </a:p>
        </p:txBody>
      </p:sp>
    </p:spTree>
    <p:extLst>
      <p:ext uri="{BB962C8B-B14F-4D97-AF65-F5344CB8AC3E}">
        <p14:creationId xmlns:p14="http://schemas.microsoft.com/office/powerpoint/2010/main" val="2736319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正方形/長方形 91"/>
          <p:cNvSpPr/>
          <p:nvPr/>
        </p:nvSpPr>
        <p:spPr>
          <a:xfrm>
            <a:off x="5295940" y="806247"/>
            <a:ext cx="330173" cy="2598023"/>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sp>
        <p:nvSpPr>
          <p:cNvPr id="93" name="正方形/長方形 92"/>
          <p:cNvSpPr/>
          <p:nvPr/>
        </p:nvSpPr>
        <p:spPr>
          <a:xfrm>
            <a:off x="5626342" y="806329"/>
            <a:ext cx="330173" cy="2597942"/>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sp>
        <p:nvSpPr>
          <p:cNvPr id="15" name="正方形/長方形 14"/>
          <p:cNvSpPr/>
          <p:nvPr/>
        </p:nvSpPr>
        <p:spPr>
          <a:xfrm>
            <a:off x="4073764" y="803153"/>
            <a:ext cx="379288" cy="2604927"/>
          </a:xfrm>
          <a:prstGeom prst="rect">
            <a:avLst/>
          </a:prstGeom>
          <a:solidFill>
            <a:srgbClr val="EADB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cxnSp>
        <p:nvCxnSpPr>
          <p:cNvPr id="208" name="直線コネクタ 207"/>
          <p:cNvCxnSpPr/>
          <p:nvPr/>
        </p:nvCxnSpPr>
        <p:spPr>
          <a:xfrm flipH="1">
            <a:off x="2590525" y="3845096"/>
            <a:ext cx="1672883" cy="0"/>
          </a:xfrm>
          <a:prstGeom prst="line">
            <a:avLst/>
          </a:prstGeom>
          <a:ln w="22225">
            <a:solidFill>
              <a:srgbClr val="EADBF4"/>
            </a:solidFill>
            <a:tailEnd type="triangle" w="lg" len="lg"/>
          </a:ln>
          <a:effectLst/>
        </p:spPr>
        <p:style>
          <a:lnRef idx="2">
            <a:schemeClr val="accent1"/>
          </a:lnRef>
          <a:fillRef idx="0">
            <a:schemeClr val="accent1"/>
          </a:fillRef>
          <a:effectRef idx="1">
            <a:schemeClr val="accent1"/>
          </a:effectRef>
          <a:fontRef idx="minor">
            <a:schemeClr val="tx1"/>
          </a:fontRef>
        </p:style>
      </p:cxnSp>
      <p:grpSp>
        <p:nvGrpSpPr>
          <p:cNvPr id="13" name="グループ化 12"/>
          <p:cNvGrpSpPr/>
          <p:nvPr/>
        </p:nvGrpSpPr>
        <p:grpSpPr>
          <a:xfrm>
            <a:off x="2829357" y="803153"/>
            <a:ext cx="4187700" cy="2996438"/>
            <a:chOff x="1014990" y="946154"/>
            <a:chExt cx="3305313" cy="2365060"/>
          </a:xfrm>
        </p:grpSpPr>
        <p:cxnSp>
          <p:nvCxnSpPr>
            <p:cNvPr id="4" name="直線矢印コネクタ 3"/>
            <p:cNvCxnSpPr/>
            <p:nvPr/>
          </p:nvCxnSpPr>
          <p:spPr>
            <a:xfrm flipH="1" flipV="1">
              <a:off x="1269422" y="946154"/>
              <a:ext cx="0" cy="2062297"/>
            </a:xfrm>
            <a:prstGeom prst="straightConnector1">
              <a:avLst/>
            </a:prstGeom>
            <a:ln w="28575">
              <a:solidFill>
                <a:schemeClr val="tx1"/>
              </a:solidFill>
              <a:tailEnd type="triangle" w="lg" len="lg"/>
            </a:ln>
          </p:spPr>
          <p:style>
            <a:lnRef idx="1">
              <a:schemeClr val="dk1"/>
            </a:lnRef>
            <a:fillRef idx="0">
              <a:schemeClr val="dk1"/>
            </a:fillRef>
            <a:effectRef idx="0">
              <a:schemeClr val="dk1"/>
            </a:effectRef>
            <a:fontRef idx="minor">
              <a:schemeClr val="tx1"/>
            </a:fontRef>
          </p:style>
        </p:cxnSp>
        <p:cxnSp>
          <p:nvCxnSpPr>
            <p:cNvPr id="6" name="直線コネクタ 5"/>
            <p:cNvCxnSpPr/>
            <p:nvPr/>
          </p:nvCxnSpPr>
          <p:spPr>
            <a:xfrm>
              <a:off x="1269422" y="3008451"/>
              <a:ext cx="2812048" cy="0"/>
            </a:xfrm>
            <a:prstGeom prst="line">
              <a:avLst/>
            </a:prstGeom>
            <a:ln w="28575"/>
          </p:spPr>
          <p:style>
            <a:lnRef idx="1">
              <a:schemeClr val="dk1"/>
            </a:lnRef>
            <a:fillRef idx="0">
              <a:schemeClr val="dk1"/>
            </a:fillRef>
            <a:effectRef idx="0">
              <a:schemeClr val="dk1"/>
            </a:effectRef>
            <a:fontRef idx="minor">
              <a:schemeClr val="tx1"/>
            </a:fontRef>
          </p:style>
        </p:cxnSp>
        <p:sp>
          <p:nvSpPr>
            <p:cNvPr id="7" name="フリーフォーム 6"/>
            <p:cNvSpPr/>
            <p:nvPr/>
          </p:nvSpPr>
          <p:spPr>
            <a:xfrm>
              <a:off x="1269422" y="957266"/>
              <a:ext cx="2692998" cy="2050698"/>
            </a:xfrm>
            <a:custGeom>
              <a:avLst/>
              <a:gdLst>
                <a:gd name="connsiteX0" fmla="*/ 0 w 2260600"/>
                <a:gd name="connsiteY0" fmla="*/ 2044309 h 2049139"/>
                <a:gd name="connsiteX1" fmla="*/ 123825 w 2260600"/>
                <a:gd name="connsiteY1" fmla="*/ 2034784 h 2049139"/>
                <a:gd name="connsiteX2" fmla="*/ 285750 w 2260600"/>
                <a:gd name="connsiteY2" fmla="*/ 1923659 h 2049139"/>
                <a:gd name="connsiteX3" fmla="*/ 454025 w 2260600"/>
                <a:gd name="connsiteY3" fmla="*/ 1425184 h 2049139"/>
                <a:gd name="connsiteX4" fmla="*/ 657225 w 2260600"/>
                <a:gd name="connsiteY4" fmla="*/ 225034 h 2049139"/>
                <a:gd name="connsiteX5" fmla="*/ 688975 w 2260600"/>
                <a:gd name="connsiteY5" fmla="*/ 78984 h 2049139"/>
                <a:gd name="connsiteX6" fmla="*/ 723900 w 2260600"/>
                <a:gd name="connsiteY6" fmla="*/ 21834 h 2049139"/>
                <a:gd name="connsiteX7" fmla="*/ 739775 w 2260600"/>
                <a:gd name="connsiteY7" fmla="*/ 2784 h 2049139"/>
                <a:gd name="connsiteX8" fmla="*/ 768350 w 2260600"/>
                <a:gd name="connsiteY8" fmla="*/ 9134 h 2049139"/>
                <a:gd name="connsiteX9" fmla="*/ 800100 w 2260600"/>
                <a:gd name="connsiteY9" fmla="*/ 85334 h 2049139"/>
                <a:gd name="connsiteX10" fmla="*/ 838200 w 2260600"/>
                <a:gd name="connsiteY10" fmla="*/ 307584 h 2049139"/>
                <a:gd name="connsiteX11" fmla="*/ 898525 w 2260600"/>
                <a:gd name="connsiteY11" fmla="*/ 720334 h 2049139"/>
                <a:gd name="connsiteX12" fmla="*/ 952500 w 2260600"/>
                <a:gd name="connsiteY12" fmla="*/ 1088634 h 2049139"/>
                <a:gd name="connsiteX13" fmla="*/ 993775 w 2260600"/>
                <a:gd name="connsiteY13" fmla="*/ 1314059 h 2049139"/>
                <a:gd name="connsiteX14" fmla="*/ 1031875 w 2260600"/>
                <a:gd name="connsiteY14" fmla="*/ 1399784 h 2049139"/>
                <a:gd name="connsiteX15" fmla="*/ 1060450 w 2260600"/>
                <a:gd name="connsiteY15" fmla="*/ 1450584 h 2049139"/>
                <a:gd name="connsiteX16" fmla="*/ 1108075 w 2260600"/>
                <a:gd name="connsiteY16" fmla="*/ 1437884 h 2049139"/>
                <a:gd name="connsiteX17" fmla="*/ 1149350 w 2260600"/>
                <a:gd name="connsiteY17" fmla="*/ 1374384 h 2049139"/>
                <a:gd name="connsiteX18" fmla="*/ 1241425 w 2260600"/>
                <a:gd name="connsiteY18" fmla="*/ 1155309 h 2049139"/>
                <a:gd name="connsiteX19" fmla="*/ 1320800 w 2260600"/>
                <a:gd name="connsiteY19" fmla="*/ 926709 h 2049139"/>
                <a:gd name="connsiteX20" fmla="*/ 1524000 w 2260600"/>
                <a:gd name="connsiteY20" fmla="*/ 221859 h 2049139"/>
                <a:gd name="connsiteX21" fmla="*/ 1562100 w 2260600"/>
                <a:gd name="connsiteY21" fmla="*/ 158359 h 2049139"/>
                <a:gd name="connsiteX22" fmla="*/ 1587500 w 2260600"/>
                <a:gd name="connsiteY22" fmla="*/ 117084 h 2049139"/>
                <a:gd name="connsiteX23" fmla="*/ 1622425 w 2260600"/>
                <a:gd name="connsiteY23" fmla="*/ 110734 h 2049139"/>
                <a:gd name="connsiteX24" fmla="*/ 1657350 w 2260600"/>
                <a:gd name="connsiteY24" fmla="*/ 142484 h 2049139"/>
                <a:gd name="connsiteX25" fmla="*/ 1685925 w 2260600"/>
                <a:gd name="connsiteY25" fmla="*/ 225034 h 2049139"/>
                <a:gd name="connsiteX26" fmla="*/ 1749425 w 2260600"/>
                <a:gd name="connsiteY26" fmla="*/ 488559 h 2049139"/>
                <a:gd name="connsiteX27" fmla="*/ 1870075 w 2260600"/>
                <a:gd name="connsiteY27" fmla="*/ 1225159 h 2049139"/>
                <a:gd name="connsiteX28" fmla="*/ 1987550 w 2260600"/>
                <a:gd name="connsiteY28" fmla="*/ 1758559 h 2049139"/>
                <a:gd name="connsiteX29" fmla="*/ 2066925 w 2260600"/>
                <a:gd name="connsiteY29" fmla="*/ 1939534 h 2049139"/>
                <a:gd name="connsiteX30" fmla="*/ 2114550 w 2260600"/>
                <a:gd name="connsiteY30" fmla="*/ 1999859 h 2049139"/>
                <a:gd name="connsiteX31" fmla="*/ 2155825 w 2260600"/>
                <a:gd name="connsiteY31" fmla="*/ 2025259 h 2049139"/>
                <a:gd name="connsiteX32" fmla="*/ 2206625 w 2260600"/>
                <a:gd name="connsiteY32" fmla="*/ 2047484 h 2049139"/>
                <a:gd name="connsiteX33" fmla="*/ 2257425 w 2260600"/>
                <a:gd name="connsiteY33" fmla="*/ 2047484 h 2049139"/>
                <a:gd name="connsiteX34" fmla="*/ 2260600 w 2260600"/>
                <a:gd name="connsiteY34" fmla="*/ 2047484 h 2049139"/>
                <a:gd name="connsiteX35" fmla="*/ 2260600 w 2260600"/>
                <a:gd name="connsiteY35" fmla="*/ 2047484 h 2049139"/>
                <a:gd name="connsiteX36" fmla="*/ 2260600 w 2260600"/>
                <a:gd name="connsiteY36" fmla="*/ 2047484 h 2049139"/>
                <a:gd name="connsiteX0" fmla="*/ 0 w 2260600"/>
                <a:gd name="connsiteY0" fmla="*/ 2044309 h 2049139"/>
                <a:gd name="connsiteX1" fmla="*/ 123825 w 2260600"/>
                <a:gd name="connsiteY1" fmla="*/ 2034784 h 2049139"/>
                <a:gd name="connsiteX2" fmla="*/ 285750 w 2260600"/>
                <a:gd name="connsiteY2" fmla="*/ 1923659 h 2049139"/>
                <a:gd name="connsiteX3" fmla="*/ 454025 w 2260600"/>
                <a:gd name="connsiteY3" fmla="*/ 1425184 h 2049139"/>
                <a:gd name="connsiteX4" fmla="*/ 657225 w 2260600"/>
                <a:gd name="connsiteY4" fmla="*/ 225034 h 2049139"/>
                <a:gd name="connsiteX5" fmla="*/ 688975 w 2260600"/>
                <a:gd name="connsiteY5" fmla="*/ 78984 h 2049139"/>
                <a:gd name="connsiteX6" fmla="*/ 723900 w 2260600"/>
                <a:gd name="connsiteY6" fmla="*/ 21834 h 2049139"/>
                <a:gd name="connsiteX7" fmla="*/ 739775 w 2260600"/>
                <a:gd name="connsiteY7" fmla="*/ 2784 h 2049139"/>
                <a:gd name="connsiteX8" fmla="*/ 768350 w 2260600"/>
                <a:gd name="connsiteY8" fmla="*/ 9134 h 2049139"/>
                <a:gd name="connsiteX9" fmla="*/ 800100 w 2260600"/>
                <a:gd name="connsiteY9" fmla="*/ 85334 h 2049139"/>
                <a:gd name="connsiteX10" fmla="*/ 838200 w 2260600"/>
                <a:gd name="connsiteY10" fmla="*/ 307584 h 2049139"/>
                <a:gd name="connsiteX11" fmla="*/ 898525 w 2260600"/>
                <a:gd name="connsiteY11" fmla="*/ 720334 h 2049139"/>
                <a:gd name="connsiteX12" fmla="*/ 952500 w 2260600"/>
                <a:gd name="connsiteY12" fmla="*/ 1088634 h 2049139"/>
                <a:gd name="connsiteX13" fmla="*/ 993775 w 2260600"/>
                <a:gd name="connsiteY13" fmla="*/ 1314059 h 2049139"/>
                <a:gd name="connsiteX14" fmla="*/ 1031875 w 2260600"/>
                <a:gd name="connsiteY14" fmla="*/ 1399784 h 2049139"/>
                <a:gd name="connsiteX15" fmla="*/ 1060450 w 2260600"/>
                <a:gd name="connsiteY15" fmla="*/ 1450584 h 2049139"/>
                <a:gd name="connsiteX16" fmla="*/ 1108075 w 2260600"/>
                <a:gd name="connsiteY16" fmla="*/ 1437884 h 2049139"/>
                <a:gd name="connsiteX17" fmla="*/ 1149350 w 2260600"/>
                <a:gd name="connsiteY17" fmla="*/ 1374384 h 2049139"/>
                <a:gd name="connsiteX18" fmla="*/ 1241425 w 2260600"/>
                <a:gd name="connsiteY18" fmla="*/ 1155309 h 2049139"/>
                <a:gd name="connsiteX19" fmla="*/ 1320800 w 2260600"/>
                <a:gd name="connsiteY19" fmla="*/ 926709 h 2049139"/>
                <a:gd name="connsiteX20" fmla="*/ 1524000 w 2260600"/>
                <a:gd name="connsiteY20" fmla="*/ 221859 h 2049139"/>
                <a:gd name="connsiteX21" fmla="*/ 1555750 w 2260600"/>
                <a:gd name="connsiteY21" fmla="*/ 145659 h 2049139"/>
                <a:gd name="connsiteX22" fmla="*/ 1587500 w 2260600"/>
                <a:gd name="connsiteY22" fmla="*/ 117084 h 2049139"/>
                <a:gd name="connsiteX23" fmla="*/ 1622425 w 2260600"/>
                <a:gd name="connsiteY23" fmla="*/ 110734 h 2049139"/>
                <a:gd name="connsiteX24" fmla="*/ 1657350 w 2260600"/>
                <a:gd name="connsiteY24" fmla="*/ 142484 h 2049139"/>
                <a:gd name="connsiteX25" fmla="*/ 1685925 w 2260600"/>
                <a:gd name="connsiteY25" fmla="*/ 225034 h 2049139"/>
                <a:gd name="connsiteX26" fmla="*/ 1749425 w 2260600"/>
                <a:gd name="connsiteY26" fmla="*/ 488559 h 2049139"/>
                <a:gd name="connsiteX27" fmla="*/ 1870075 w 2260600"/>
                <a:gd name="connsiteY27" fmla="*/ 1225159 h 2049139"/>
                <a:gd name="connsiteX28" fmla="*/ 1987550 w 2260600"/>
                <a:gd name="connsiteY28" fmla="*/ 1758559 h 2049139"/>
                <a:gd name="connsiteX29" fmla="*/ 2066925 w 2260600"/>
                <a:gd name="connsiteY29" fmla="*/ 1939534 h 2049139"/>
                <a:gd name="connsiteX30" fmla="*/ 2114550 w 2260600"/>
                <a:gd name="connsiteY30" fmla="*/ 1999859 h 2049139"/>
                <a:gd name="connsiteX31" fmla="*/ 2155825 w 2260600"/>
                <a:gd name="connsiteY31" fmla="*/ 2025259 h 2049139"/>
                <a:gd name="connsiteX32" fmla="*/ 2206625 w 2260600"/>
                <a:gd name="connsiteY32" fmla="*/ 2047484 h 2049139"/>
                <a:gd name="connsiteX33" fmla="*/ 2257425 w 2260600"/>
                <a:gd name="connsiteY33" fmla="*/ 2047484 h 2049139"/>
                <a:gd name="connsiteX34" fmla="*/ 2260600 w 2260600"/>
                <a:gd name="connsiteY34" fmla="*/ 2047484 h 2049139"/>
                <a:gd name="connsiteX35" fmla="*/ 2260600 w 2260600"/>
                <a:gd name="connsiteY35" fmla="*/ 2047484 h 2049139"/>
                <a:gd name="connsiteX36" fmla="*/ 2260600 w 2260600"/>
                <a:gd name="connsiteY36" fmla="*/ 2047484 h 2049139"/>
                <a:gd name="connsiteX0" fmla="*/ 0 w 2260600"/>
                <a:gd name="connsiteY0" fmla="*/ 2044309 h 2049139"/>
                <a:gd name="connsiteX1" fmla="*/ 123825 w 2260600"/>
                <a:gd name="connsiteY1" fmla="*/ 2034784 h 2049139"/>
                <a:gd name="connsiteX2" fmla="*/ 285750 w 2260600"/>
                <a:gd name="connsiteY2" fmla="*/ 1923659 h 2049139"/>
                <a:gd name="connsiteX3" fmla="*/ 454025 w 2260600"/>
                <a:gd name="connsiteY3" fmla="*/ 1425184 h 2049139"/>
                <a:gd name="connsiteX4" fmla="*/ 657225 w 2260600"/>
                <a:gd name="connsiteY4" fmla="*/ 225034 h 2049139"/>
                <a:gd name="connsiteX5" fmla="*/ 688975 w 2260600"/>
                <a:gd name="connsiteY5" fmla="*/ 78984 h 2049139"/>
                <a:gd name="connsiteX6" fmla="*/ 723900 w 2260600"/>
                <a:gd name="connsiteY6" fmla="*/ 21834 h 2049139"/>
                <a:gd name="connsiteX7" fmla="*/ 739775 w 2260600"/>
                <a:gd name="connsiteY7" fmla="*/ 2784 h 2049139"/>
                <a:gd name="connsiteX8" fmla="*/ 768350 w 2260600"/>
                <a:gd name="connsiteY8" fmla="*/ 9134 h 2049139"/>
                <a:gd name="connsiteX9" fmla="*/ 800100 w 2260600"/>
                <a:gd name="connsiteY9" fmla="*/ 85334 h 2049139"/>
                <a:gd name="connsiteX10" fmla="*/ 838200 w 2260600"/>
                <a:gd name="connsiteY10" fmla="*/ 307584 h 2049139"/>
                <a:gd name="connsiteX11" fmla="*/ 898525 w 2260600"/>
                <a:gd name="connsiteY11" fmla="*/ 720334 h 2049139"/>
                <a:gd name="connsiteX12" fmla="*/ 952500 w 2260600"/>
                <a:gd name="connsiteY12" fmla="*/ 1088634 h 2049139"/>
                <a:gd name="connsiteX13" fmla="*/ 993775 w 2260600"/>
                <a:gd name="connsiteY13" fmla="*/ 1314059 h 2049139"/>
                <a:gd name="connsiteX14" fmla="*/ 1024731 w 2260600"/>
                <a:gd name="connsiteY14" fmla="*/ 1406928 h 2049139"/>
                <a:gd name="connsiteX15" fmla="*/ 1060450 w 2260600"/>
                <a:gd name="connsiteY15" fmla="*/ 1450584 h 2049139"/>
                <a:gd name="connsiteX16" fmla="*/ 1108075 w 2260600"/>
                <a:gd name="connsiteY16" fmla="*/ 1437884 h 2049139"/>
                <a:gd name="connsiteX17" fmla="*/ 1149350 w 2260600"/>
                <a:gd name="connsiteY17" fmla="*/ 1374384 h 2049139"/>
                <a:gd name="connsiteX18" fmla="*/ 1241425 w 2260600"/>
                <a:gd name="connsiteY18" fmla="*/ 1155309 h 2049139"/>
                <a:gd name="connsiteX19" fmla="*/ 1320800 w 2260600"/>
                <a:gd name="connsiteY19" fmla="*/ 926709 h 2049139"/>
                <a:gd name="connsiteX20" fmla="*/ 1524000 w 2260600"/>
                <a:gd name="connsiteY20" fmla="*/ 221859 h 2049139"/>
                <a:gd name="connsiteX21" fmla="*/ 1555750 w 2260600"/>
                <a:gd name="connsiteY21" fmla="*/ 145659 h 2049139"/>
                <a:gd name="connsiteX22" fmla="*/ 1587500 w 2260600"/>
                <a:gd name="connsiteY22" fmla="*/ 117084 h 2049139"/>
                <a:gd name="connsiteX23" fmla="*/ 1622425 w 2260600"/>
                <a:gd name="connsiteY23" fmla="*/ 110734 h 2049139"/>
                <a:gd name="connsiteX24" fmla="*/ 1657350 w 2260600"/>
                <a:gd name="connsiteY24" fmla="*/ 142484 h 2049139"/>
                <a:gd name="connsiteX25" fmla="*/ 1685925 w 2260600"/>
                <a:gd name="connsiteY25" fmla="*/ 225034 h 2049139"/>
                <a:gd name="connsiteX26" fmla="*/ 1749425 w 2260600"/>
                <a:gd name="connsiteY26" fmla="*/ 488559 h 2049139"/>
                <a:gd name="connsiteX27" fmla="*/ 1870075 w 2260600"/>
                <a:gd name="connsiteY27" fmla="*/ 1225159 h 2049139"/>
                <a:gd name="connsiteX28" fmla="*/ 1987550 w 2260600"/>
                <a:gd name="connsiteY28" fmla="*/ 1758559 h 2049139"/>
                <a:gd name="connsiteX29" fmla="*/ 2066925 w 2260600"/>
                <a:gd name="connsiteY29" fmla="*/ 1939534 h 2049139"/>
                <a:gd name="connsiteX30" fmla="*/ 2114550 w 2260600"/>
                <a:gd name="connsiteY30" fmla="*/ 1999859 h 2049139"/>
                <a:gd name="connsiteX31" fmla="*/ 2155825 w 2260600"/>
                <a:gd name="connsiteY31" fmla="*/ 2025259 h 2049139"/>
                <a:gd name="connsiteX32" fmla="*/ 2206625 w 2260600"/>
                <a:gd name="connsiteY32" fmla="*/ 2047484 h 2049139"/>
                <a:gd name="connsiteX33" fmla="*/ 2257425 w 2260600"/>
                <a:gd name="connsiteY33" fmla="*/ 2047484 h 2049139"/>
                <a:gd name="connsiteX34" fmla="*/ 2260600 w 2260600"/>
                <a:gd name="connsiteY34" fmla="*/ 2047484 h 2049139"/>
                <a:gd name="connsiteX35" fmla="*/ 2260600 w 2260600"/>
                <a:gd name="connsiteY35" fmla="*/ 2047484 h 2049139"/>
                <a:gd name="connsiteX36" fmla="*/ 2260600 w 2260600"/>
                <a:gd name="connsiteY36" fmla="*/ 2047484 h 2049139"/>
                <a:gd name="connsiteX0" fmla="*/ 0 w 2260600"/>
                <a:gd name="connsiteY0" fmla="*/ 2043857 h 2048687"/>
                <a:gd name="connsiteX1" fmla="*/ 123825 w 2260600"/>
                <a:gd name="connsiteY1" fmla="*/ 2034332 h 2048687"/>
                <a:gd name="connsiteX2" fmla="*/ 285750 w 2260600"/>
                <a:gd name="connsiteY2" fmla="*/ 1923207 h 2048687"/>
                <a:gd name="connsiteX3" fmla="*/ 454025 w 2260600"/>
                <a:gd name="connsiteY3" fmla="*/ 1424732 h 2048687"/>
                <a:gd name="connsiteX4" fmla="*/ 657225 w 2260600"/>
                <a:gd name="connsiteY4" fmla="*/ 224582 h 2048687"/>
                <a:gd name="connsiteX5" fmla="*/ 688975 w 2260600"/>
                <a:gd name="connsiteY5" fmla="*/ 78532 h 2048687"/>
                <a:gd name="connsiteX6" fmla="*/ 716756 w 2260600"/>
                <a:gd name="connsiteY6" fmla="*/ 14238 h 2048687"/>
                <a:gd name="connsiteX7" fmla="*/ 739775 w 2260600"/>
                <a:gd name="connsiteY7" fmla="*/ 2332 h 2048687"/>
                <a:gd name="connsiteX8" fmla="*/ 768350 w 2260600"/>
                <a:gd name="connsiteY8" fmla="*/ 8682 h 2048687"/>
                <a:gd name="connsiteX9" fmla="*/ 800100 w 2260600"/>
                <a:gd name="connsiteY9" fmla="*/ 84882 h 2048687"/>
                <a:gd name="connsiteX10" fmla="*/ 838200 w 2260600"/>
                <a:gd name="connsiteY10" fmla="*/ 307132 h 2048687"/>
                <a:gd name="connsiteX11" fmla="*/ 898525 w 2260600"/>
                <a:gd name="connsiteY11" fmla="*/ 719882 h 2048687"/>
                <a:gd name="connsiteX12" fmla="*/ 952500 w 2260600"/>
                <a:gd name="connsiteY12" fmla="*/ 1088182 h 2048687"/>
                <a:gd name="connsiteX13" fmla="*/ 993775 w 2260600"/>
                <a:gd name="connsiteY13" fmla="*/ 1313607 h 2048687"/>
                <a:gd name="connsiteX14" fmla="*/ 1024731 w 2260600"/>
                <a:gd name="connsiteY14" fmla="*/ 1406476 h 2048687"/>
                <a:gd name="connsiteX15" fmla="*/ 1060450 w 2260600"/>
                <a:gd name="connsiteY15" fmla="*/ 1450132 h 2048687"/>
                <a:gd name="connsiteX16" fmla="*/ 1108075 w 2260600"/>
                <a:gd name="connsiteY16" fmla="*/ 1437432 h 2048687"/>
                <a:gd name="connsiteX17" fmla="*/ 1149350 w 2260600"/>
                <a:gd name="connsiteY17" fmla="*/ 1373932 h 2048687"/>
                <a:gd name="connsiteX18" fmla="*/ 1241425 w 2260600"/>
                <a:gd name="connsiteY18" fmla="*/ 1154857 h 2048687"/>
                <a:gd name="connsiteX19" fmla="*/ 1320800 w 2260600"/>
                <a:gd name="connsiteY19" fmla="*/ 926257 h 2048687"/>
                <a:gd name="connsiteX20" fmla="*/ 1524000 w 2260600"/>
                <a:gd name="connsiteY20" fmla="*/ 221407 h 2048687"/>
                <a:gd name="connsiteX21" fmla="*/ 1555750 w 2260600"/>
                <a:gd name="connsiteY21" fmla="*/ 145207 h 2048687"/>
                <a:gd name="connsiteX22" fmla="*/ 1587500 w 2260600"/>
                <a:gd name="connsiteY22" fmla="*/ 116632 h 2048687"/>
                <a:gd name="connsiteX23" fmla="*/ 1622425 w 2260600"/>
                <a:gd name="connsiteY23" fmla="*/ 110282 h 2048687"/>
                <a:gd name="connsiteX24" fmla="*/ 1657350 w 2260600"/>
                <a:gd name="connsiteY24" fmla="*/ 142032 h 2048687"/>
                <a:gd name="connsiteX25" fmla="*/ 1685925 w 2260600"/>
                <a:gd name="connsiteY25" fmla="*/ 224582 h 2048687"/>
                <a:gd name="connsiteX26" fmla="*/ 1749425 w 2260600"/>
                <a:gd name="connsiteY26" fmla="*/ 488107 h 2048687"/>
                <a:gd name="connsiteX27" fmla="*/ 1870075 w 2260600"/>
                <a:gd name="connsiteY27" fmla="*/ 1224707 h 2048687"/>
                <a:gd name="connsiteX28" fmla="*/ 1987550 w 2260600"/>
                <a:gd name="connsiteY28" fmla="*/ 1758107 h 2048687"/>
                <a:gd name="connsiteX29" fmla="*/ 2066925 w 2260600"/>
                <a:gd name="connsiteY29" fmla="*/ 1939082 h 2048687"/>
                <a:gd name="connsiteX30" fmla="*/ 2114550 w 2260600"/>
                <a:gd name="connsiteY30" fmla="*/ 1999407 h 2048687"/>
                <a:gd name="connsiteX31" fmla="*/ 2155825 w 2260600"/>
                <a:gd name="connsiteY31" fmla="*/ 2024807 h 2048687"/>
                <a:gd name="connsiteX32" fmla="*/ 2206625 w 2260600"/>
                <a:gd name="connsiteY32" fmla="*/ 2047032 h 2048687"/>
                <a:gd name="connsiteX33" fmla="*/ 2257425 w 2260600"/>
                <a:gd name="connsiteY33" fmla="*/ 2047032 h 2048687"/>
                <a:gd name="connsiteX34" fmla="*/ 2260600 w 2260600"/>
                <a:gd name="connsiteY34" fmla="*/ 2047032 h 2048687"/>
                <a:gd name="connsiteX35" fmla="*/ 2260600 w 2260600"/>
                <a:gd name="connsiteY35" fmla="*/ 2047032 h 2048687"/>
                <a:gd name="connsiteX36" fmla="*/ 2260600 w 2260600"/>
                <a:gd name="connsiteY36" fmla="*/ 2047032 h 2048687"/>
                <a:gd name="connsiteX0" fmla="*/ 0 w 2260600"/>
                <a:gd name="connsiteY0" fmla="*/ 2043857 h 2048687"/>
                <a:gd name="connsiteX1" fmla="*/ 123825 w 2260600"/>
                <a:gd name="connsiteY1" fmla="*/ 2034332 h 2048687"/>
                <a:gd name="connsiteX2" fmla="*/ 285750 w 2260600"/>
                <a:gd name="connsiteY2" fmla="*/ 1923207 h 2048687"/>
                <a:gd name="connsiteX3" fmla="*/ 454025 w 2260600"/>
                <a:gd name="connsiteY3" fmla="*/ 1424732 h 2048687"/>
                <a:gd name="connsiteX4" fmla="*/ 657225 w 2260600"/>
                <a:gd name="connsiteY4" fmla="*/ 224582 h 2048687"/>
                <a:gd name="connsiteX5" fmla="*/ 688975 w 2260600"/>
                <a:gd name="connsiteY5" fmla="*/ 78532 h 2048687"/>
                <a:gd name="connsiteX6" fmla="*/ 716756 w 2260600"/>
                <a:gd name="connsiteY6" fmla="*/ 14238 h 2048687"/>
                <a:gd name="connsiteX7" fmla="*/ 739775 w 2260600"/>
                <a:gd name="connsiteY7" fmla="*/ 2332 h 2048687"/>
                <a:gd name="connsiteX8" fmla="*/ 768350 w 2260600"/>
                <a:gd name="connsiteY8" fmla="*/ 8682 h 2048687"/>
                <a:gd name="connsiteX9" fmla="*/ 800100 w 2260600"/>
                <a:gd name="connsiteY9" fmla="*/ 84882 h 2048687"/>
                <a:gd name="connsiteX10" fmla="*/ 838200 w 2260600"/>
                <a:gd name="connsiteY10" fmla="*/ 307132 h 2048687"/>
                <a:gd name="connsiteX11" fmla="*/ 898525 w 2260600"/>
                <a:gd name="connsiteY11" fmla="*/ 719882 h 2048687"/>
                <a:gd name="connsiteX12" fmla="*/ 952500 w 2260600"/>
                <a:gd name="connsiteY12" fmla="*/ 1088182 h 2048687"/>
                <a:gd name="connsiteX13" fmla="*/ 993775 w 2260600"/>
                <a:gd name="connsiteY13" fmla="*/ 1313607 h 2048687"/>
                <a:gd name="connsiteX14" fmla="*/ 1024731 w 2260600"/>
                <a:gd name="connsiteY14" fmla="*/ 1406476 h 2048687"/>
                <a:gd name="connsiteX15" fmla="*/ 1060450 w 2260600"/>
                <a:gd name="connsiteY15" fmla="*/ 1450132 h 2048687"/>
                <a:gd name="connsiteX16" fmla="*/ 1108075 w 2260600"/>
                <a:gd name="connsiteY16" fmla="*/ 1437432 h 2048687"/>
                <a:gd name="connsiteX17" fmla="*/ 1149350 w 2260600"/>
                <a:gd name="connsiteY17" fmla="*/ 1373932 h 2048687"/>
                <a:gd name="connsiteX18" fmla="*/ 1241425 w 2260600"/>
                <a:gd name="connsiteY18" fmla="*/ 1154857 h 2048687"/>
                <a:gd name="connsiteX19" fmla="*/ 1320800 w 2260600"/>
                <a:gd name="connsiteY19" fmla="*/ 926257 h 2048687"/>
                <a:gd name="connsiteX20" fmla="*/ 1524000 w 2260600"/>
                <a:gd name="connsiteY20" fmla="*/ 221407 h 2048687"/>
                <a:gd name="connsiteX21" fmla="*/ 1560513 w 2260600"/>
                <a:gd name="connsiteY21" fmla="*/ 142826 h 2048687"/>
                <a:gd name="connsiteX22" fmla="*/ 1587500 w 2260600"/>
                <a:gd name="connsiteY22" fmla="*/ 116632 h 2048687"/>
                <a:gd name="connsiteX23" fmla="*/ 1622425 w 2260600"/>
                <a:gd name="connsiteY23" fmla="*/ 110282 h 2048687"/>
                <a:gd name="connsiteX24" fmla="*/ 1657350 w 2260600"/>
                <a:gd name="connsiteY24" fmla="*/ 142032 h 2048687"/>
                <a:gd name="connsiteX25" fmla="*/ 1685925 w 2260600"/>
                <a:gd name="connsiteY25" fmla="*/ 224582 h 2048687"/>
                <a:gd name="connsiteX26" fmla="*/ 1749425 w 2260600"/>
                <a:gd name="connsiteY26" fmla="*/ 488107 h 2048687"/>
                <a:gd name="connsiteX27" fmla="*/ 1870075 w 2260600"/>
                <a:gd name="connsiteY27" fmla="*/ 1224707 h 2048687"/>
                <a:gd name="connsiteX28" fmla="*/ 1987550 w 2260600"/>
                <a:gd name="connsiteY28" fmla="*/ 1758107 h 2048687"/>
                <a:gd name="connsiteX29" fmla="*/ 2066925 w 2260600"/>
                <a:gd name="connsiteY29" fmla="*/ 1939082 h 2048687"/>
                <a:gd name="connsiteX30" fmla="*/ 2114550 w 2260600"/>
                <a:gd name="connsiteY30" fmla="*/ 1999407 h 2048687"/>
                <a:gd name="connsiteX31" fmla="*/ 2155825 w 2260600"/>
                <a:gd name="connsiteY31" fmla="*/ 2024807 h 2048687"/>
                <a:gd name="connsiteX32" fmla="*/ 2206625 w 2260600"/>
                <a:gd name="connsiteY32" fmla="*/ 2047032 h 2048687"/>
                <a:gd name="connsiteX33" fmla="*/ 2257425 w 2260600"/>
                <a:gd name="connsiteY33" fmla="*/ 2047032 h 2048687"/>
                <a:gd name="connsiteX34" fmla="*/ 2260600 w 2260600"/>
                <a:gd name="connsiteY34" fmla="*/ 2047032 h 2048687"/>
                <a:gd name="connsiteX35" fmla="*/ 2260600 w 2260600"/>
                <a:gd name="connsiteY35" fmla="*/ 2047032 h 2048687"/>
                <a:gd name="connsiteX36" fmla="*/ 2260600 w 2260600"/>
                <a:gd name="connsiteY36" fmla="*/ 2047032 h 2048687"/>
                <a:gd name="connsiteX0" fmla="*/ 0 w 2260600"/>
                <a:gd name="connsiteY0" fmla="*/ 2043857 h 2048687"/>
                <a:gd name="connsiteX1" fmla="*/ 123825 w 2260600"/>
                <a:gd name="connsiteY1" fmla="*/ 2034332 h 2048687"/>
                <a:gd name="connsiteX2" fmla="*/ 285750 w 2260600"/>
                <a:gd name="connsiteY2" fmla="*/ 1923207 h 2048687"/>
                <a:gd name="connsiteX3" fmla="*/ 454025 w 2260600"/>
                <a:gd name="connsiteY3" fmla="*/ 1424732 h 2048687"/>
                <a:gd name="connsiteX4" fmla="*/ 657225 w 2260600"/>
                <a:gd name="connsiteY4" fmla="*/ 224582 h 2048687"/>
                <a:gd name="connsiteX5" fmla="*/ 688975 w 2260600"/>
                <a:gd name="connsiteY5" fmla="*/ 78532 h 2048687"/>
                <a:gd name="connsiteX6" fmla="*/ 716756 w 2260600"/>
                <a:gd name="connsiteY6" fmla="*/ 14238 h 2048687"/>
                <a:gd name="connsiteX7" fmla="*/ 739775 w 2260600"/>
                <a:gd name="connsiteY7" fmla="*/ 2332 h 2048687"/>
                <a:gd name="connsiteX8" fmla="*/ 768350 w 2260600"/>
                <a:gd name="connsiteY8" fmla="*/ 8682 h 2048687"/>
                <a:gd name="connsiteX9" fmla="*/ 800100 w 2260600"/>
                <a:gd name="connsiteY9" fmla="*/ 84882 h 2048687"/>
                <a:gd name="connsiteX10" fmla="*/ 838200 w 2260600"/>
                <a:gd name="connsiteY10" fmla="*/ 307132 h 2048687"/>
                <a:gd name="connsiteX11" fmla="*/ 898525 w 2260600"/>
                <a:gd name="connsiteY11" fmla="*/ 719882 h 2048687"/>
                <a:gd name="connsiteX12" fmla="*/ 952500 w 2260600"/>
                <a:gd name="connsiteY12" fmla="*/ 1088182 h 2048687"/>
                <a:gd name="connsiteX13" fmla="*/ 993775 w 2260600"/>
                <a:gd name="connsiteY13" fmla="*/ 1313607 h 2048687"/>
                <a:gd name="connsiteX14" fmla="*/ 1024731 w 2260600"/>
                <a:gd name="connsiteY14" fmla="*/ 1406476 h 2048687"/>
                <a:gd name="connsiteX15" fmla="*/ 1060450 w 2260600"/>
                <a:gd name="connsiteY15" fmla="*/ 1450132 h 2048687"/>
                <a:gd name="connsiteX16" fmla="*/ 1108075 w 2260600"/>
                <a:gd name="connsiteY16" fmla="*/ 1437432 h 2048687"/>
                <a:gd name="connsiteX17" fmla="*/ 1149350 w 2260600"/>
                <a:gd name="connsiteY17" fmla="*/ 1373932 h 2048687"/>
                <a:gd name="connsiteX18" fmla="*/ 1241425 w 2260600"/>
                <a:gd name="connsiteY18" fmla="*/ 1154857 h 2048687"/>
                <a:gd name="connsiteX19" fmla="*/ 1320800 w 2260600"/>
                <a:gd name="connsiteY19" fmla="*/ 926257 h 2048687"/>
                <a:gd name="connsiteX20" fmla="*/ 1524000 w 2260600"/>
                <a:gd name="connsiteY20" fmla="*/ 221407 h 2048687"/>
                <a:gd name="connsiteX21" fmla="*/ 1560513 w 2260600"/>
                <a:gd name="connsiteY21" fmla="*/ 142826 h 2048687"/>
                <a:gd name="connsiteX22" fmla="*/ 1587500 w 2260600"/>
                <a:gd name="connsiteY22" fmla="*/ 116632 h 2048687"/>
                <a:gd name="connsiteX23" fmla="*/ 1622425 w 2260600"/>
                <a:gd name="connsiteY23" fmla="*/ 110282 h 2048687"/>
                <a:gd name="connsiteX24" fmla="*/ 1657350 w 2260600"/>
                <a:gd name="connsiteY24" fmla="*/ 142032 h 2048687"/>
                <a:gd name="connsiteX25" fmla="*/ 1685925 w 2260600"/>
                <a:gd name="connsiteY25" fmla="*/ 224582 h 2048687"/>
                <a:gd name="connsiteX26" fmla="*/ 1749425 w 2260600"/>
                <a:gd name="connsiteY26" fmla="*/ 488107 h 2048687"/>
                <a:gd name="connsiteX27" fmla="*/ 1870075 w 2260600"/>
                <a:gd name="connsiteY27" fmla="*/ 1224707 h 2048687"/>
                <a:gd name="connsiteX28" fmla="*/ 1987550 w 2260600"/>
                <a:gd name="connsiteY28" fmla="*/ 1758107 h 2048687"/>
                <a:gd name="connsiteX29" fmla="*/ 2066925 w 2260600"/>
                <a:gd name="connsiteY29" fmla="*/ 1939082 h 2048687"/>
                <a:gd name="connsiteX30" fmla="*/ 2114550 w 2260600"/>
                <a:gd name="connsiteY30" fmla="*/ 1999407 h 2048687"/>
                <a:gd name="connsiteX31" fmla="*/ 2155825 w 2260600"/>
                <a:gd name="connsiteY31" fmla="*/ 2024807 h 2048687"/>
                <a:gd name="connsiteX32" fmla="*/ 2206625 w 2260600"/>
                <a:gd name="connsiteY32" fmla="*/ 2047032 h 2048687"/>
                <a:gd name="connsiteX33" fmla="*/ 2257425 w 2260600"/>
                <a:gd name="connsiteY33" fmla="*/ 2047032 h 2048687"/>
                <a:gd name="connsiteX34" fmla="*/ 2260600 w 2260600"/>
                <a:gd name="connsiteY34" fmla="*/ 2047032 h 2048687"/>
                <a:gd name="connsiteX35" fmla="*/ 2260600 w 2260600"/>
                <a:gd name="connsiteY35" fmla="*/ 2047032 h 2048687"/>
                <a:gd name="connsiteX36" fmla="*/ 2260600 w 2260600"/>
                <a:gd name="connsiteY36" fmla="*/ 2047032 h 2048687"/>
                <a:gd name="connsiteX0" fmla="*/ 0 w 2260600"/>
                <a:gd name="connsiteY0" fmla="*/ 2043857 h 2048687"/>
                <a:gd name="connsiteX1" fmla="*/ 123825 w 2260600"/>
                <a:gd name="connsiteY1" fmla="*/ 2034332 h 2048687"/>
                <a:gd name="connsiteX2" fmla="*/ 285750 w 2260600"/>
                <a:gd name="connsiteY2" fmla="*/ 1923207 h 2048687"/>
                <a:gd name="connsiteX3" fmla="*/ 454025 w 2260600"/>
                <a:gd name="connsiteY3" fmla="*/ 1424732 h 2048687"/>
                <a:gd name="connsiteX4" fmla="*/ 657225 w 2260600"/>
                <a:gd name="connsiteY4" fmla="*/ 224582 h 2048687"/>
                <a:gd name="connsiteX5" fmla="*/ 688975 w 2260600"/>
                <a:gd name="connsiteY5" fmla="*/ 78532 h 2048687"/>
                <a:gd name="connsiteX6" fmla="*/ 716756 w 2260600"/>
                <a:gd name="connsiteY6" fmla="*/ 14238 h 2048687"/>
                <a:gd name="connsiteX7" fmla="*/ 739775 w 2260600"/>
                <a:gd name="connsiteY7" fmla="*/ 2332 h 2048687"/>
                <a:gd name="connsiteX8" fmla="*/ 768350 w 2260600"/>
                <a:gd name="connsiteY8" fmla="*/ 8682 h 2048687"/>
                <a:gd name="connsiteX9" fmla="*/ 800100 w 2260600"/>
                <a:gd name="connsiteY9" fmla="*/ 84882 h 2048687"/>
                <a:gd name="connsiteX10" fmla="*/ 838200 w 2260600"/>
                <a:gd name="connsiteY10" fmla="*/ 307132 h 2048687"/>
                <a:gd name="connsiteX11" fmla="*/ 898525 w 2260600"/>
                <a:gd name="connsiteY11" fmla="*/ 719882 h 2048687"/>
                <a:gd name="connsiteX12" fmla="*/ 952500 w 2260600"/>
                <a:gd name="connsiteY12" fmla="*/ 1088182 h 2048687"/>
                <a:gd name="connsiteX13" fmla="*/ 993775 w 2260600"/>
                <a:gd name="connsiteY13" fmla="*/ 1313607 h 2048687"/>
                <a:gd name="connsiteX14" fmla="*/ 1024731 w 2260600"/>
                <a:gd name="connsiteY14" fmla="*/ 1406476 h 2048687"/>
                <a:gd name="connsiteX15" fmla="*/ 1060450 w 2260600"/>
                <a:gd name="connsiteY15" fmla="*/ 1450132 h 2048687"/>
                <a:gd name="connsiteX16" fmla="*/ 1108075 w 2260600"/>
                <a:gd name="connsiteY16" fmla="*/ 1437432 h 2048687"/>
                <a:gd name="connsiteX17" fmla="*/ 1149350 w 2260600"/>
                <a:gd name="connsiteY17" fmla="*/ 1373932 h 2048687"/>
                <a:gd name="connsiteX18" fmla="*/ 1241425 w 2260600"/>
                <a:gd name="connsiteY18" fmla="*/ 1154857 h 2048687"/>
                <a:gd name="connsiteX19" fmla="*/ 1320800 w 2260600"/>
                <a:gd name="connsiteY19" fmla="*/ 926257 h 2048687"/>
                <a:gd name="connsiteX20" fmla="*/ 1524000 w 2260600"/>
                <a:gd name="connsiteY20" fmla="*/ 221407 h 2048687"/>
                <a:gd name="connsiteX21" fmla="*/ 1560513 w 2260600"/>
                <a:gd name="connsiteY21" fmla="*/ 142826 h 2048687"/>
                <a:gd name="connsiteX22" fmla="*/ 1587500 w 2260600"/>
                <a:gd name="connsiteY22" fmla="*/ 116632 h 2048687"/>
                <a:gd name="connsiteX23" fmla="*/ 1622425 w 2260600"/>
                <a:gd name="connsiteY23" fmla="*/ 110282 h 2048687"/>
                <a:gd name="connsiteX24" fmla="*/ 1657350 w 2260600"/>
                <a:gd name="connsiteY24" fmla="*/ 142032 h 2048687"/>
                <a:gd name="connsiteX25" fmla="*/ 1685925 w 2260600"/>
                <a:gd name="connsiteY25" fmla="*/ 224582 h 2048687"/>
                <a:gd name="connsiteX26" fmla="*/ 1749425 w 2260600"/>
                <a:gd name="connsiteY26" fmla="*/ 488107 h 2048687"/>
                <a:gd name="connsiteX27" fmla="*/ 1870075 w 2260600"/>
                <a:gd name="connsiteY27" fmla="*/ 1224707 h 2048687"/>
                <a:gd name="connsiteX28" fmla="*/ 1987550 w 2260600"/>
                <a:gd name="connsiteY28" fmla="*/ 1758107 h 2048687"/>
                <a:gd name="connsiteX29" fmla="*/ 2066925 w 2260600"/>
                <a:gd name="connsiteY29" fmla="*/ 1939082 h 2048687"/>
                <a:gd name="connsiteX30" fmla="*/ 2114550 w 2260600"/>
                <a:gd name="connsiteY30" fmla="*/ 1999407 h 2048687"/>
                <a:gd name="connsiteX31" fmla="*/ 2155825 w 2260600"/>
                <a:gd name="connsiteY31" fmla="*/ 2024807 h 2048687"/>
                <a:gd name="connsiteX32" fmla="*/ 2206625 w 2260600"/>
                <a:gd name="connsiteY32" fmla="*/ 2047032 h 2048687"/>
                <a:gd name="connsiteX33" fmla="*/ 2257425 w 2260600"/>
                <a:gd name="connsiteY33" fmla="*/ 2047032 h 2048687"/>
                <a:gd name="connsiteX34" fmla="*/ 2260600 w 2260600"/>
                <a:gd name="connsiteY34" fmla="*/ 2047032 h 2048687"/>
                <a:gd name="connsiteX35" fmla="*/ 2260600 w 2260600"/>
                <a:gd name="connsiteY35" fmla="*/ 2047032 h 2048687"/>
                <a:gd name="connsiteX36" fmla="*/ 2260600 w 2260600"/>
                <a:gd name="connsiteY36" fmla="*/ 2047032 h 2048687"/>
                <a:gd name="connsiteX0" fmla="*/ 0 w 2260600"/>
                <a:gd name="connsiteY0" fmla="*/ 2043857 h 2048687"/>
                <a:gd name="connsiteX1" fmla="*/ 123825 w 2260600"/>
                <a:gd name="connsiteY1" fmla="*/ 2034332 h 2048687"/>
                <a:gd name="connsiteX2" fmla="*/ 285750 w 2260600"/>
                <a:gd name="connsiteY2" fmla="*/ 1923207 h 2048687"/>
                <a:gd name="connsiteX3" fmla="*/ 454025 w 2260600"/>
                <a:gd name="connsiteY3" fmla="*/ 1424732 h 2048687"/>
                <a:gd name="connsiteX4" fmla="*/ 657225 w 2260600"/>
                <a:gd name="connsiteY4" fmla="*/ 224582 h 2048687"/>
                <a:gd name="connsiteX5" fmla="*/ 688975 w 2260600"/>
                <a:gd name="connsiteY5" fmla="*/ 78532 h 2048687"/>
                <a:gd name="connsiteX6" fmla="*/ 716756 w 2260600"/>
                <a:gd name="connsiteY6" fmla="*/ 14238 h 2048687"/>
                <a:gd name="connsiteX7" fmla="*/ 739775 w 2260600"/>
                <a:gd name="connsiteY7" fmla="*/ 2332 h 2048687"/>
                <a:gd name="connsiteX8" fmla="*/ 768350 w 2260600"/>
                <a:gd name="connsiteY8" fmla="*/ 8682 h 2048687"/>
                <a:gd name="connsiteX9" fmla="*/ 800100 w 2260600"/>
                <a:gd name="connsiteY9" fmla="*/ 84882 h 2048687"/>
                <a:gd name="connsiteX10" fmla="*/ 838200 w 2260600"/>
                <a:gd name="connsiteY10" fmla="*/ 307132 h 2048687"/>
                <a:gd name="connsiteX11" fmla="*/ 898525 w 2260600"/>
                <a:gd name="connsiteY11" fmla="*/ 719882 h 2048687"/>
                <a:gd name="connsiteX12" fmla="*/ 952500 w 2260600"/>
                <a:gd name="connsiteY12" fmla="*/ 1088182 h 2048687"/>
                <a:gd name="connsiteX13" fmla="*/ 993775 w 2260600"/>
                <a:gd name="connsiteY13" fmla="*/ 1313607 h 2048687"/>
                <a:gd name="connsiteX14" fmla="*/ 1024731 w 2260600"/>
                <a:gd name="connsiteY14" fmla="*/ 1406476 h 2048687"/>
                <a:gd name="connsiteX15" fmla="*/ 1060450 w 2260600"/>
                <a:gd name="connsiteY15" fmla="*/ 1450132 h 2048687"/>
                <a:gd name="connsiteX16" fmla="*/ 1108075 w 2260600"/>
                <a:gd name="connsiteY16" fmla="*/ 1437432 h 2048687"/>
                <a:gd name="connsiteX17" fmla="*/ 1149350 w 2260600"/>
                <a:gd name="connsiteY17" fmla="*/ 1373932 h 2048687"/>
                <a:gd name="connsiteX18" fmla="*/ 1241425 w 2260600"/>
                <a:gd name="connsiteY18" fmla="*/ 1154857 h 2048687"/>
                <a:gd name="connsiteX19" fmla="*/ 1320800 w 2260600"/>
                <a:gd name="connsiteY19" fmla="*/ 926257 h 2048687"/>
                <a:gd name="connsiteX20" fmla="*/ 1524000 w 2260600"/>
                <a:gd name="connsiteY20" fmla="*/ 221407 h 2048687"/>
                <a:gd name="connsiteX21" fmla="*/ 1560513 w 2260600"/>
                <a:gd name="connsiteY21" fmla="*/ 142826 h 2048687"/>
                <a:gd name="connsiteX22" fmla="*/ 1587500 w 2260600"/>
                <a:gd name="connsiteY22" fmla="*/ 116632 h 2048687"/>
                <a:gd name="connsiteX23" fmla="*/ 1622425 w 2260600"/>
                <a:gd name="connsiteY23" fmla="*/ 110282 h 2048687"/>
                <a:gd name="connsiteX24" fmla="*/ 1657350 w 2260600"/>
                <a:gd name="connsiteY24" fmla="*/ 142032 h 2048687"/>
                <a:gd name="connsiteX25" fmla="*/ 1685925 w 2260600"/>
                <a:gd name="connsiteY25" fmla="*/ 224582 h 2048687"/>
                <a:gd name="connsiteX26" fmla="*/ 1749425 w 2260600"/>
                <a:gd name="connsiteY26" fmla="*/ 488107 h 2048687"/>
                <a:gd name="connsiteX27" fmla="*/ 1870075 w 2260600"/>
                <a:gd name="connsiteY27" fmla="*/ 1224707 h 2048687"/>
                <a:gd name="connsiteX28" fmla="*/ 1987550 w 2260600"/>
                <a:gd name="connsiteY28" fmla="*/ 1758107 h 2048687"/>
                <a:gd name="connsiteX29" fmla="*/ 2066925 w 2260600"/>
                <a:gd name="connsiteY29" fmla="*/ 1939082 h 2048687"/>
                <a:gd name="connsiteX30" fmla="*/ 2114550 w 2260600"/>
                <a:gd name="connsiteY30" fmla="*/ 1999407 h 2048687"/>
                <a:gd name="connsiteX31" fmla="*/ 2155825 w 2260600"/>
                <a:gd name="connsiteY31" fmla="*/ 2024807 h 2048687"/>
                <a:gd name="connsiteX32" fmla="*/ 2206625 w 2260600"/>
                <a:gd name="connsiteY32" fmla="*/ 2047032 h 2048687"/>
                <a:gd name="connsiteX33" fmla="*/ 2257425 w 2260600"/>
                <a:gd name="connsiteY33" fmla="*/ 2047032 h 2048687"/>
                <a:gd name="connsiteX34" fmla="*/ 2260600 w 2260600"/>
                <a:gd name="connsiteY34" fmla="*/ 2047032 h 2048687"/>
                <a:gd name="connsiteX35" fmla="*/ 2260600 w 2260600"/>
                <a:gd name="connsiteY35" fmla="*/ 2047032 h 2048687"/>
                <a:gd name="connsiteX36" fmla="*/ 2260600 w 2260600"/>
                <a:gd name="connsiteY36" fmla="*/ 2047032 h 2048687"/>
                <a:gd name="connsiteX0" fmla="*/ 0 w 2260600"/>
                <a:gd name="connsiteY0" fmla="*/ 2043857 h 2048687"/>
                <a:gd name="connsiteX1" fmla="*/ 123825 w 2260600"/>
                <a:gd name="connsiteY1" fmla="*/ 2034332 h 2048687"/>
                <a:gd name="connsiteX2" fmla="*/ 285750 w 2260600"/>
                <a:gd name="connsiteY2" fmla="*/ 1923207 h 2048687"/>
                <a:gd name="connsiteX3" fmla="*/ 454025 w 2260600"/>
                <a:gd name="connsiteY3" fmla="*/ 1424732 h 2048687"/>
                <a:gd name="connsiteX4" fmla="*/ 657225 w 2260600"/>
                <a:gd name="connsiteY4" fmla="*/ 224582 h 2048687"/>
                <a:gd name="connsiteX5" fmla="*/ 688975 w 2260600"/>
                <a:gd name="connsiteY5" fmla="*/ 78532 h 2048687"/>
                <a:gd name="connsiteX6" fmla="*/ 716756 w 2260600"/>
                <a:gd name="connsiteY6" fmla="*/ 14238 h 2048687"/>
                <a:gd name="connsiteX7" fmla="*/ 739775 w 2260600"/>
                <a:gd name="connsiteY7" fmla="*/ 2332 h 2048687"/>
                <a:gd name="connsiteX8" fmla="*/ 768350 w 2260600"/>
                <a:gd name="connsiteY8" fmla="*/ 8682 h 2048687"/>
                <a:gd name="connsiteX9" fmla="*/ 800100 w 2260600"/>
                <a:gd name="connsiteY9" fmla="*/ 84882 h 2048687"/>
                <a:gd name="connsiteX10" fmla="*/ 838200 w 2260600"/>
                <a:gd name="connsiteY10" fmla="*/ 307132 h 2048687"/>
                <a:gd name="connsiteX11" fmla="*/ 898525 w 2260600"/>
                <a:gd name="connsiteY11" fmla="*/ 719882 h 2048687"/>
                <a:gd name="connsiteX12" fmla="*/ 952500 w 2260600"/>
                <a:gd name="connsiteY12" fmla="*/ 1088182 h 2048687"/>
                <a:gd name="connsiteX13" fmla="*/ 993775 w 2260600"/>
                <a:gd name="connsiteY13" fmla="*/ 1313607 h 2048687"/>
                <a:gd name="connsiteX14" fmla="*/ 1024731 w 2260600"/>
                <a:gd name="connsiteY14" fmla="*/ 1406476 h 2048687"/>
                <a:gd name="connsiteX15" fmla="*/ 1060450 w 2260600"/>
                <a:gd name="connsiteY15" fmla="*/ 1450132 h 2048687"/>
                <a:gd name="connsiteX16" fmla="*/ 1108075 w 2260600"/>
                <a:gd name="connsiteY16" fmla="*/ 1437432 h 2048687"/>
                <a:gd name="connsiteX17" fmla="*/ 1149350 w 2260600"/>
                <a:gd name="connsiteY17" fmla="*/ 1373932 h 2048687"/>
                <a:gd name="connsiteX18" fmla="*/ 1241425 w 2260600"/>
                <a:gd name="connsiteY18" fmla="*/ 1154857 h 2048687"/>
                <a:gd name="connsiteX19" fmla="*/ 1320800 w 2260600"/>
                <a:gd name="connsiteY19" fmla="*/ 926257 h 2048687"/>
                <a:gd name="connsiteX20" fmla="*/ 1524000 w 2260600"/>
                <a:gd name="connsiteY20" fmla="*/ 221407 h 2048687"/>
                <a:gd name="connsiteX21" fmla="*/ 1555750 w 2260600"/>
                <a:gd name="connsiteY21" fmla="*/ 135683 h 2048687"/>
                <a:gd name="connsiteX22" fmla="*/ 1587500 w 2260600"/>
                <a:gd name="connsiteY22" fmla="*/ 116632 h 2048687"/>
                <a:gd name="connsiteX23" fmla="*/ 1622425 w 2260600"/>
                <a:gd name="connsiteY23" fmla="*/ 110282 h 2048687"/>
                <a:gd name="connsiteX24" fmla="*/ 1657350 w 2260600"/>
                <a:gd name="connsiteY24" fmla="*/ 142032 h 2048687"/>
                <a:gd name="connsiteX25" fmla="*/ 1685925 w 2260600"/>
                <a:gd name="connsiteY25" fmla="*/ 224582 h 2048687"/>
                <a:gd name="connsiteX26" fmla="*/ 1749425 w 2260600"/>
                <a:gd name="connsiteY26" fmla="*/ 488107 h 2048687"/>
                <a:gd name="connsiteX27" fmla="*/ 1870075 w 2260600"/>
                <a:gd name="connsiteY27" fmla="*/ 1224707 h 2048687"/>
                <a:gd name="connsiteX28" fmla="*/ 1987550 w 2260600"/>
                <a:gd name="connsiteY28" fmla="*/ 1758107 h 2048687"/>
                <a:gd name="connsiteX29" fmla="*/ 2066925 w 2260600"/>
                <a:gd name="connsiteY29" fmla="*/ 1939082 h 2048687"/>
                <a:gd name="connsiteX30" fmla="*/ 2114550 w 2260600"/>
                <a:gd name="connsiteY30" fmla="*/ 1999407 h 2048687"/>
                <a:gd name="connsiteX31" fmla="*/ 2155825 w 2260600"/>
                <a:gd name="connsiteY31" fmla="*/ 2024807 h 2048687"/>
                <a:gd name="connsiteX32" fmla="*/ 2206625 w 2260600"/>
                <a:gd name="connsiteY32" fmla="*/ 2047032 h 2048687"/>
                <a:gd name="connsiteX33" fmla="*/ 2257425 w 2260600"/>
                <a:gd name="connsiteY33" fmla="*/ 2047032 h 2048687"/>
                <a:gd name="connsiteX34" fmla="*/ 2260600 w 2260600"/>
                <a:gd name="connsiteY34" fmla="*/ 2047032 h 2048687"/>
                <a:gd name="connsiteX35" fmla="*/ 2260600 w 2260600"/>
                <a:gd name="connsiteY35" fmla="*/ 2047032 h 2048687"/>
                <a:gd name="connsiteX36" fmla="*/ 2260600 w 2260600"/>
                <a:gd name="connsiteY36" fmla="*/ 2047032 h 2048687"/>
                <a:gd name="connsiteX0" fmla="*/ 0 w 2260600"/>
                <a:gd name="connsiteY0" fmla="*/ 2043857 h 2048687"/>
                <a:gd name="connsiteX1" fmla="*/ 123825 w 2260600"/>
                <a:gd name="connsiteY1" fmla="*/ 2034332 h 2048687"/>
                <a:gd name="connsiteX2" fmla="*/ 285750 w 2260600"/>
                <a:gd name="connsiteY2" fmla="*/ 1923207 h 2048687"/>
                <a:gd name="connsiteX3" fmla="*/ 454025 w 2260600"/>
                <a:gd name="connsiteY3" fmla="*/ 1424732 h 2048687"/>
                <a:gd name="connsiteX4" fmla="*/ 657225 w 2260600"/>
                <a:gd name="connsiteY4" fmla="*/ 224582 h 2048687"/>
                <a:gd name="connsiteX5" fmla="*/ 688975 w 2260600"/>
                <a:gd name="connsiteY5" fmla="*/ 78532 h 2048687"/>
                <a:gd name="connsiteX6" fmla="*/ 716756 w 2260600"/>
                <a:gd name="connsiteY6" fmla="*/ 14238 h 2048687"/>
                <a:gd name="connsiteX7" fmla="*/ 739775 w 2260600"/>
                <a:gd name="connsiteY7" fmla="*/ 2332 h 2048687"/>
                <a:gd name="connsiteX8" fmla="*/ 768350 w 2260600"/>
                <a:gd name="connsiteY8" fmla="*/ 8682 h 2048687"/>
                <a:gd name="connsiteX9" fmla="*/ 800100 w 2260600"/>
                <a:gd name="connsiteY9" fmla="*/ 84882 h 2048687"/>
                <a:gd name="connsiteX10" fmla="*/ 838200 w 2260600"/>
                <a:gd name="connsiteY10" fmla="*/ 307132 h 2048687"/>
                <a:gd name="connsiteX11" fmla="*/ 898525 w 2260600"/>
                <a:gd name="connsiteY11" fmla="*/ 719882 h 2048687"/>
                <a:gd name="connsiteX12" fmla="*/ 952500 w 2260600"/>
                <a:gd name="connsiteY12" fmla="*/ 1088182 h 2048687"/>
                <a:gd name="connsiteX13" fmla="*/ 993775 w 2260600"/>
                <a:gd name="connsiteY13" fmla="*/ 1313607 h 2048687"/>
                <a:gd name="connsiteX14" fmla="*/ 1024731 w 2260600"/>
                <a:gd name="connsiteY14" fmla="*/ 1406476 h 2048687"/>
                <a:gd name="connsiteX15" fmla="*/ 1060450 w 2260600"/>
                <a:gd name="connsiteY15" fmla="*/ 1450132 h 2048687"/>
                <a:gd name="connsiteX16" fmla="*/ 1108075 w 2260600"/>
                <a:gd name="connsiteY16" fmla="*/ 1437432 h 2048687"/>
                <a:gd name="connsiteX17" fmla="*/ 1149350 w 2260600"/>
                <a:gd name="connsiteY17" fmla="*/ 1373932 h 2048687"/>
                <a:gd name="connsiteX18" fmla="*/ 1241425 w 2260600"/>
                <a:gd name="connsiteY18" fmla="*/ 1154857 h 2048687"/>
                <a:gd name="connsiteX19" fmla="*/ 1320800 w 2260600"/>
                <a:gd name="connsiteY19" fmla="*/ 926257 h 2048687"/>
                <a:gd name="connsiteX20" fmla="*/ 1524000 w 2260600"/>
                <a:gd name="connsiteY20" fmla="*/ 221407 h 2048687"/>
                <a:gd name="connsiteX21" fmla="*/ 1555750 w 2260600"/>
                <a:gd name="connsiteY21" fmla="*/ 135683 h 2048687"/>
                <a:gd name="connsiteX22" fmla="*/ 1587500 w 2260600"/>
                <a:gd name="connsiteY22" fmla="*/ 107107 h 2048687"/>
                <a:gd name="connsiteX23" fmla="*/ 1622425 w 2260600"/>
                <a:gd name="connsiteY23" fmla="*/ 110282 h 2048687"/>
                <a:gd name="connsiteX24" fmla="*/ 1657350 w 2260600"/>
                <a:gd name="connsiteY24" fmla="*/ 142032 h 2048687"/>
                <a:gd name="connsiteX25" fmla="*/ 1685925 w 2260600"/>
                <a:gd name="connsiteY25" fmla="*/ 224582 h 2048687"/>
                <a:gd name="connsiteX26" fmla="*/ 1749425 w 2260600"/>
                <a:gd name="connsiteY26" fmla="*/ 488107 h 2048687"/>
                <a:gd name="connsiteX27" fmla="*/ 1870075 w 2260600"/>
                <a:gd name="connsiteY27" fmla="*/ 1224707 h 2048687"/>
                <a:gd name="connsiteX28" fmla="*/ 1987550 w 2260600"/>
                <a:gd name="connsiteY28" fmla="*/ 1758107 h 2048687"/>
                <a:gd name="connsiteX29" fmla="*/ 2066925 w 2260600"/>
                <a:gd name="connsiteY29" fmla="*/ 1939082 h 2048687"/>
                <a:gd name="connsiteX30" fmla="*/ 2114550 w 2260600"/>
                <a:gd name="connsiteY30" fmla="*/ 1999407 h 2048687"/>
                <a:gd name="connsiteX31" fmla="*/ 2155825 w 2260600"/>
                <a:gd name="connsiteY31" fmla="*/ 2024807 h 2048687"/>
                <a:gd name="connsiteX32" fmla="*/ 2206625 w 2260600"/>
                <a:gd name="connsiteY32" fmla="*/ 2047032 h 2048687"/>
                <a:gd name="connsiteX33" fmla="*/ 2257425 w 2260600"/>
                <a:gd name="connsiteY33" fmla="*/ 2047032 h 2048687"/>
                <a:gd name="connsiteX34" fmla="*/ 2260600 w 2260600"/>
                <a:gd name="connsiteY34" fmla="*/ 2047032 h 2048687"/>
                <a:gd name="connsiteX35" fmla="*/ 2260600 w 2260600"/>
                <a:gd name="connsiteY35" fmla="*/ 2047032 h 2048687"/>
                <a:gd name="connsiteX36" fmla="*/ 2260600 w 2260600"/>
                <a:gd name="connsiteY36" fmla="*/ 2047032 h 2048687"/>
                <a:gd name="connsiteX0" fmla="*/ 0 w 2260600"/>
                <a:gd name="connsiteY0" fmla="*/ 2043857 h 2048687"/>
                <a:gd name="connsiteX1" fmla="*/ 123825 w 2260600"/>
                <a:gd name="connsiteY1" fmla="*/ 2034332 h 2048687"/>
                <a:gd name="connsiteX2" fmla="*/ 285750 w 2260600"/>
                <a:gd name="connsiteY2" fmla="*/ 1923207 h 2048687"/>
                <a:gd name="connsiteX3" fmla="*/ 454025 w 2260600"/>
                <a:gd name="connsiteY3" fmla="*/ 1424732 h 2048687"/>
                <a:gd name="connsiteX4" fmla="*/ 657225 w 2260600"/>
                <a:gd name="connsiteY4" fmla="*/ 224582 h 2048687"/>
                <a:gd name="connsiteX5" fmla="*/ 688975 w 2260600"/>
                <a:gd name="connsiteY5" fmla="*/ 78532 h 2048687"/>
                <a:gd name="connsiteX6" fmla="*/ 716756 w 2260600"/>
                <a:gd name="connsiteY6" fmla="*/ 14238 h 2048687"/>
                <a:gd name="connsiteX7" fmla="*/ 739775 w 2260600"/>
                <a:gd name="connsiteY7" fmla="*/ 2332 h 2048687"/>
                <a:gd name="connsiteX8" fmla="*/ 768350 w 2260600"/>
                <a:gd name="connsiteY8" fmla="*/ 8682 h 2048687"/>
                <a:gd name="connsiteX9" fmla="*/ 800100 w 2260600"/>
                <a:gd name="connsiteY9" fmla="*/ 84882 h 2048687"/>
                <a:gd name="connsiteX10" fmla="*/ 838200 w 2260600"/>
                <a:gd name="connsiteY10" fmla="*/ 307132 h 2048687"/>
                <a:gd name="connsiteX11" fmla="*/ 898525 w 2260600"/>
                <a:gd name="connsiteY11" fmla="*/ 719882 h 2048687"/>
                <a:gd name="connsiteX12" fmla="*/ 952500 w 2260600"/>
                <a:gd name="connsiteY12" fmla="*/ 1088182 h 2048687"/>
                <a:gd name="connsiteX13" fmla="*/ 993775 w 2260600"/>
                <a:gd name="connsiteY13" fmla="*/ 1313607 h 2048687"/>
                <a:gd name="connsiteX14" fmla="*/ 1024731 w 2260600"/>
                <a:gd name="connsiteY14" fmla="*/ 1406476 h 2048687"/>
                <a:gd name="connsiteX15" fmla="*/ 1060450 w 2260600"/>
                <a:gd name="connsiteY15" fmla="*/ 1450132 h 2048687"/>
                <a:gd name="connsiteX16" fmla="*/ 1108075 w 2260600"/>
                <a:gd name="connsiteY16" fmla="*/ 1437432 h 2048687"/>
                <a:gd name="connsiteX17" fmla="*/ 1149350 w 2260600"/>
                <a:gd name="connsiteY17" fmla="*/ 1373932 h 2048687"/>
                <a:gd name="connsiteX18" fmla="*/ 1241425 w 2260600"/>
                <a:gd name="connsiteY18" fmla="*/ 1154857 h 2048687"/>
                <a:gd name="connsiteX19" fmla="*/ 1320800 w 2260600"/>
                <a:gd name="connsiteY19" fmla="*/ 926257 h 2048687"/>
                <a:gd name="connsiteX20" fmla="*/ 1524000 w 2260600"/>
                <a:gd name="connsiteY20" fmla="*/ 221407 h 2048687"/>
                <a:gd name="connsiteX21" fmla="*/ 1555750 w 2260600"/>
                <a:gd name="connsiteY21" fmla="*/ 135683 h 2048687"/>
                <a:gd name="connsiteX22" fmla="*/ 1587500 w 2260600"/>
                <a:gd name="connsiteY22" fmla="*/ 107107 h 2048687"/>
                <a:gd name="connsiteX23" fmla="*/ 1622425 w 2260600"/>
                <a:gd name="connsiteY23" fmla="*/ 110282 h 2048687"/>
                <a:gd name="connsiteX24" fmla="*/ 1657350 w 2260600"/>
                <a:gd name="connsiteY24" fmla="*/ 142032 h 2048687"/>
                <a:gd name="connsiteX25" fmla="*/ 1685925 w 2260600"/>
                <a:gd name="connsiteY25" fmla="*/ 224582 h 2048687"/>
                <a:gd name="connsiteX26" fmla="*/ 1749425 w 2260600"/>
                <a:gd name="connsiteY26" fmla="*/ 488107 h 2048687"/>
                <a:gd name="connsiteX27" fmla="*/ 1870075 w 2260600"/>
                <a:gd name="connsiteY27" fmla="*/ 1224707 h 2048687"/>
                <a:gd name="connsiteX28" fmla="*/ 1987550 w 2260600"/>
                <a:gd name="connsiteY28" fmla="*/ 1758107 h 2048687"/>
                <a:gd name="connsiteX29" fmla="*/ 2066925 w 2260600"/>
                <a:gd name="connsiteY29" fmla="*/ 1939082 h 2048687"/>
                <a:gd name="connsiteX30" fmla="*/ 2114550 w 2260600"/>
                <a:gd name="connsiteY30" fmla="*/ 1999407 h 2048687"/>
                <a:gd name="connsiteX31" fmla="*/ 2155825 w 2260600"/>
                <a:gd name="connsiteY31" fmla="*/ 2024807 h 2048687"/>
                <a:gd name="connsiteX32" fmla="*/ 2206625 w 2260600"/>
                <a:gd name="connsiteY32" fmla="*/ 2047032 h 2048687"/>
                <a:gd name="connsiteX33" fmla="*/ 2257425 w 2260600"/>
                <a:gd name="connsiteY33" fmla="*/ 2047032 h 2048687"/>
                <a:gd name="connsiteX34" fmla="*/ 2260600 w 2260600"/>
                <a:gd name="connsiteY34" fmla="*/ 2047032 h 2048687"/>
                <a:gd name="connsiteX35" fmla="*/ 2260600 w 2260600"/>
                <a:gd name="connsiteY35" fmla="*/ 2047032 h 2048687"/>
                <a:gd name="connsiteX36" fmla="*/ 2260600 w 2260600"/>
                <a:gd name="connsiteY36" fmla="*/ 2047032 h 2048687"/>
                <a:gd name="connsiteX0" fmla="*/ 0 w 2260600"/>
                <a:gd name="connsiteY0" fmla="*/ 2043857 h 2049239"/>
                <a:gd name="connsiteX1" fmla="*/ 123825 w 2260600"/>
                <a:gd name="connsiteY1" fmla="*/ 2034332 h 2049239"/>
                <a:gd name="connsiteX2" fmla="*/ 280987 w 2260600"/>
                <a:gd name="connsiteY2" fmla="*/ 1913682 h 2049239"/>
                <a:gd name="connsiteX3" fmla="*/ 454025 w 2260600"/>
                <a:gd name="connsiteY3" fmla="*/ 1424732 h 2049239"/>
                <a:gd name="connsiteX4" fmla="*/ 657225 w 2260600"/>
                <a:gd name="connsiteY4" fmla="*/ 224582 h 2049239"/>
                <a:gd name="connsiteX5" fmla="*/ 688975 w 2260600"/>
                <a:gd name="connsiteY5" fmla="*/ 78532 h 2049239"/>
                <a:gd name="connsiteX6" fmla="*/ 716756 w 2260600"/>
                <a:gd name="connsiteY6" fmla="*/ 14238 h 2049239"/>
                <a:gd name="connsiteX7" fmla="*/ 739775 w 2260600"/>
                <a:gd name="connsiteY7" fmla="*/ 2332 h 2049239"/>
                <a:gd name="connsiteX8" fmla="*/ 768350 w 2260600"/>
                <a:gd name="connsiteY8" fmla="*/ 8682 h 2049239"/>
                <a:gd name="connsiteX9" fmla="*/ 800100 w 2260600"/>
                <a:gd name="connsiteY9" fmla="*/ 84882 h 2049239"/>
                <a:gd name="connsiteX10" fmla="*/ 838200 w 2260600"/>
                <a:gd name="connsiteY10" fmla="*/ 307132 h 2049239"/>
                <a:gd name="connsiteX11" fmla="*/ 898525 w 2260600"/>
                <a:gd name="connsiteY11" fmla="*/ 719882 h 2049239"/>
                <a:gd name="connsiteX12" fmla="*/ 952500 w 2260600"/>
                <a:gd name="connsiteY12" fmla="*/ 1088182 h 2049239"/>
                <a:gd name="connsiteX13" fmla="*/ 993775 w 2260600"/>
                <a:gd name="connsiteY13" fmla="*/ 1313607 h 2049239"/>
                <a:gd name="connsiteX14" fmla="*/ 1024731 w 2260600"/>
                <a:gd name="connsiteY14" fmla="*/ 1406476 h 2049239"/>
                <a:gd name="connsiteX15" fmla="*/ 1060450 w 2260600"/>
                <a:gd name="connsiteY15" fmla="*/ 1450132 h 2049239"/>
                <a:gd name="connsiteX16" fmla="*/ 1108075 w 2260600"/>
                <a:gd name="connsiteY16" fmla="*/ 1437432 h 2049239"/>
                <a:gd name="connsiteX17" fmla="*/ 1149350 w 2260600"/>
                <a:gd name="connsiteY17" fmla="*/ 1373932 h 2049239"/>
                <a:gd name="connsiteX18" fmla="*/ 1241425 w 2260600"/>
                <a:gd name="connsiteY18" fmla="*/ 1154857 h 2049239"/>
                <a:gd name="connsiteX19" fmla="*/ 1320800 w 2260600"/>
                <a:gd name="connsiteY19" fmla="*/ 926257 h 2049239"/>
                <a:gd name="connsiteX20" fmla="*/ 1524000 w 2260600"/>
                <a:gd name="connsiteY20" fmla="*/ 221407 h 2049239"/>
                <a:gd name="connsiteX21" fmla="*/ 1555750 w 2260600"/>
                <a:gd name="connsiteY21" fmla="*/ 135683 h 2049239"/>
                <a:gd name="connsiteX22" fmla="*/ 1587500 w 2260600"/>
                <a:gd name="connsiteY22" fmla="*/ 107107 h 2049239"/>
                <a:gd name="connsiteX23" fmla="*/ 1622425 w 2260600"/>
                <a:gd name="connsiteY23" fmla="*/ 110282 h 2049239"/>
                <a:gd name="connsiteX24" fmla="*/ 1657350 w 2260600"/>
                <a:gd name="connsiteY24" fmla="*/ 142032 h 2049239"/>
                <a:gd name="connsiteX25" fmla="*/ 1685925 w 2260600"/>
                <a:gd name="connsiteY25" fmla="*/ 224582 h 2049239"/>
                <a:gd name="connsiteX26" fmla="*/ 1749425 w 2260600"/>
                <a:gd name="connsiteY26" fmla="*/ 488107 h 2049239"/>
                <a:gd name="connsiteX27" fmla="*/ 1870075 w 2260600"/>
                <a:gd name="connsiteY27" fmla="*/ 1224707 h 2049239"/>
                <a:gd name="connsiteX28" fmla="*/ 1987550 w 2260600"/>
                <a:gd name="connsiteY28" fmla="*/ 1758107 h 2049239"/>
                <a:gd name="connsiteX29" fmla="*/ 2066925 w 2260600"/>
                <a:gd name="connsiteY29" fmla="*/ 1939082 h 2049239"/>
                <a:gd name="connsiteX30" fmla="*/ 2114550 w 2260600"/>
                <a:gd name="connsiteY30" fmla="*/ 1999407 h 2049239"/>
                <a:gd name="connsiteX31" fmla="*/ 2155825 w 2260600"/>
                <a:gd name="connsiteY31" fmla="*/ 2024807 h 2049239"/>
                <a:gd name="connsiteX32" fmla="*/ 2206625 w 2260600"/>
                <a:gd name="connsiteY32" fmla="*/ 2047032 h 2049239"/>
                <a:gd name="connsiteX33" fmla="*/ 2257425 w 2260600"/>
                <a:gd name="connsiteY33" fmla="*/ 2047032 h 2049239"/>
                <a:gd name="connsiteX34" fmla="*/ 2260600 w 2260600"/>
                <a:gd name="connsiteY34" fmla="*/ 2047032 h 2049239"/>
                <a:gd name="connsiteX35" fmla="*/ 2260600 w 2260600"/>
                <a:gd name="connsiteY35" fmla="*/ 2047032 h 2049239"/>
                <a:gd name="connsiteX36" fmla="*/ 2260600 w 2260600"/>
                <a:gd name="connsiteY36" fmla="*/ 2047032 h 2049239"/>
                <a:gd name="connsiteX0" fmla="*/ 0 w 2260600"/>
                <a:gd name="connsiteY0" fmla="*/ 2043857 h 2049239"/>
                <a:gd name="connsiteX1" fmla="*/ 123825 w 2260600"/>
                <a:gd name="connsiteY1" fmla="*/ 2034332 h 2049239"/>
                <a:gd name="connsiteX2" fmla="*/ 280987 w 2260600"/>
                <a:gd name="connsiteY2" fmla="*/ 1913682 h 2049239"/>
                <a:gd name="connsiteX3" fmla="*/ 454025 w 2260600"/>
                <a:gd name="connsiteY3" fmla="*/ 1424732 h 2049239"/>
                <a:gd name="connsiteX4" fmla="*/ 657225 w 2260600"/>
                <a:gd name="connsiteY4" fmla="*/ 224582 h 2049239"/>
                <a:gd name="connsiteX5" fmla="*/ 688975 w 2260600"/>
                <a:gd name="connsiteY5" fmla="*/ 78532 h 2049239"/>
                <a:gd name="connsiteX6" fmla="*/ 716756 w 2260600"/>
                <a:gd name="connsiteY6" fmla="*/ 14238 h 2049239"/>
                <a:gd name="connsiteX7" fmla="*/ 739775 w 2260600"/>
                <a:gd name="connsiteY7" fmla="*/ 2332 h 2049239"/>
                <a:gd name="connsiteX8" fmla="*/ 768350 w 2260600"/>
                <a:gd name="connsiteY8" fmla="*/ 8682 h 2049239"/>
                <a:gd name="connsiteX9" fmla="*/ 800100 w 2260600"/>
                <a:gd name="connsiteY9" fmla="*/ 84882 h 2049239"/>
                <a:gd name="connsiteX10" fmla="*/ 838200 w 2260600"/>
                <a:gd name="connsiteY10" fmla="*/ 307132 h 2049239"/>
                <a:gd name="connsiteX11" fmla="*/ 898525 w 2260600"/>
                <a:gd name="connsiteY11" fmla="*/ 719882 h 2049239"/>
                <a:gd name="connsiteX12" fmla="*/ 952500 w 2260600"/>
                <a:gd name="connsiteY12" fmla="*/ 1088182 h 2049239"/>
                <a:gd name="connsiteX13" fmla="*/ 993775 w 2260600"/>
                <a:gd name="connsiteY13" fmla="*/ 1313607 h 2049239"/>
                <a:gd name="connsiteX14" fmla="*/ 1024731 w 2260600"/>
                <a:gd name="connsiteY14" fmla="*/ 1406476 h 2049239"/>
                <a:gd name="connsiteX15" fmla="*/ 1060450 w 2260600"/>
                <a:gd name="connsiteY15" fmla="*/ 1450132 h 2049239"/>
                <a:gd name="connsiteX16" fmla="*/ 1108075 w 2260600"/>
                <a:gd name="connsiteY16" fmla="*/ 1437432 h 2049239"/>
                <a:gd name="connsiteX17" fmla="*/ 1149350 w 2260600"/>
                <a:gd name="connsiteY17" fmla="*/ 1373932 h 2049239"/>
                <a:gd name="connsiteX18" fmla="*/ 1241425 w 2260600"/>
                <a:gd name="connsiteY18" fmla="*/ 1154857 h 2049239"/>
                <a:gd name="connsiteX19" fmla="*/ 1320800 w 2260600"/>
                <a:gd name="connsiteY19" fmla="*/ 926257 h 2049239"/>
                <a:gd name="connsiteX20" fmla="*/ 1524000 w 2260600"/>
                <a:gd name="connsiteY20" fmla="*/ 221407 h 2049239"/>
                <a:gd name="connsiteX21" fmla="*/ 1555750 w 2260600"/>
                <a:gd name="connsiteY21" fmla="*/ 135683 h 2049239"/>
                <a:gd name="connsiteX22" fmla="*/ 1587500 w 2260600"/>
                <a:gd name="connsiteY22" fmla="*/ 107107 h 2049239"/>
                <a:gd name="connsiteX23" fmla="*/ 1622425 w 2260600"/>
                <a:gd name="connsiteY23" fmla="*/ 110282 h 2049239"/>
                <a:gd name="connsiteX24" fmla="*/ 1657350 w 2260600"/>
                <a:gd name="connsiteY24" fmla="*/ 142032 h 2049239"/>
                <a:gd name="connsiteX25" fmla="*/ 1685925 w 2260600"/>
                <a:gd name="connsiteY25" fmla="*/ 224582 h 2049239"/>
                <a:gd name="connsiteX26" fmla="*/ 1749425 w 2260600"/>
                <a:gd name="connsiteY26" fmla="*/ 488107 h 2049239"/>
                <a:gd name="connsiteX27" fmla="*/ 1870075 w 2260600"/>
                <a:gd name="connsiteY27" fmla="*/ 1224707 h 2049239"/>
                <a:gd name="connsiteX28" fmla="*/ 1987550 w 2260600"/>
                <a:gd name="connsiteY28" fmla="*/ 1758107 h 2049239"/>
                <a:gd name="connsiteX29" fmla="*/ 2066925 w 2260600"/>
                <a:gd name="connsiteY29" fmla="*/ 1939082 h 2049239"/>
                <a:gd name="connsiteX30" fmla="*/ 2114550 w 2260600"/>
                <a:gd name="connsiteY30" fmla="*/ 1999407 h 2049239"/>
                <a:gd name="connsiteX31" fmla="*/ 2155825 w 2260600"/>
                <a:gd name="connsiteY31" fmla="*/ 2024807 h 2049239"/>
                <a:gd name="connsiteX32" fmla="*/ 2206625 w 2260600"/>
                <a:gd name="connsiteY32" fmla="*/ 2047032 h 2049239"/>
                <a:gd name="connsiteX33" fmla="*/ 2257425 w 2260600"/>
                <a:gd name="connsiteY33" fmla="*/ 2047032 h 2049239"/>
                <a:gd name="connsiteX34" fmla="*/ 2260600 w 2260600"/>
                <a:gd name="connsiteY34" fmla="*/ 2047032 h 2049239"/>
                <a:gd name="connsiteX35" fmla="*/ 2260600 w 2260600"/>
                <a:gd name="connsiteY35" fmla="*/ 2047032 h 2049239"/>
                <a:gd name="connsiteX36" fmla="*/ 2260600 w 2260600"/>
                <a:gd name="connsiteY36" fmla="*/ 2047032 h 2049239"/>
                <a:gd name="connsiteX0" fmla="*/ 0 w 2260600"/>
                <a:gd name="connsiteY0" fmla="*/ 2043857 h 2049239"/>
                <a:gd name="connsiteX1" fmla="*/ 123825 w 2260600"/>
                <a:gd name="connsiteY1" fmla="*/ 2034332 h 2049239"/>
                <a:gd name="connsiteX2" fmla="*/ 280987 w 2260600"/>
                <a:gd name="connsiteY2" fmla="*/ 1913682 h 2049239"/>
                <a:gd name="connsiteX3" fmla="*/ 454025 w 2260600"/>
                <a:gd name="connsiteY3" fmla="*/ 1424732 h 2049239"/>
                <a:gd name="connsiteX4" fmla="*/ 657225 w 2260600"/>
                <a:gd name="connsiteY4" fmla="*/ 224582 h 2049239"/>
                <a:gd name="connsiteX5" fmla="*/ 693737 w 2260600"/>
                <a:gd name="connsiteY5" fmla="*/ 80913 h 2049239"/>
                <a:gd name="connsiteX6" fmla="*/ 716756 w 2260600"/>
                <a:gd name="connsiteY6" fmla="*/ 14238 h 2049239"/>
                <a:gd name="connsiteX7" fmla="*/ 739775 w 2260600"/>
                <a:gd name="connsiteY7" fmla="*/ 2332 h 2049239"/>
                <a:gd name="connsiteX8" fmla="*/ 768350 w 2260600"/>
                <a:gd name="connsiteY8" fmla="*/ 8682 h 2049239"/>
                <a:gd name="connsiteX9" fmla="*/ 800100 w 2260600"/>
                <a:gd name="connsiteY9" fmla="*/ 84882 h 2049239"/>
                <a:gd name="connsiteX10" fmla="*/ 838200 w 2260600"/>
                <a:gd name="connsiteY10" fmla="*/ 307132 h 2049239"/>
                <a:gd name="connsiteX11" fmla="*/ 898525 w 2260600"/>
                <a:gd name="connsiteY11" fmla="*/ 719882 h 2049239"/>
                <a:gd name="connsiteX12" fmla="*/ 952500 w 2260600"/>
                <a:gd name="connsiteY12" fmla="*/ 1088182 h 2049239"/>
                <a:gd name="connsiteX13" fmla="*/ 993775 w 2260600"/>
                <a:gd name="connsiteY13" fmla="*/ 1313607 h 2049239"/>
                <a:gd name="connsiteX14" fmla="*/ 1024731 w 2260600"/>
                <a:gd name="connsiteY14" fmla="*/ 1406476 h 2049239"/>
                <a:gd name="connsiteX15" fmla="*/ 1060450 w 2260600"/>
                <a:gd name="connsiteY15" fmla="*/ 1450132 h 2049239"/>
                <a:gd name="connsiteX16" fmla="*/ 1108075 w 2260600"/>
                <a:gd name="connsiteY16" fmla="*/ 1437432 h 2049239"/>
                <a:gd name="connsiteX17" fmla="*/ 1149350 w 2260600"/>
                <a:gd name="connsiteY17" fmla="*/ 1373932 h 2049239"/>
                <a:gd name="connsiteX18" fmla="*/ 1241425 w 2260600"/>
                <a:gd name="connsiteY18" fmla="*/ 1154857 h 2049239"/>
                <a:gd name="connsiteX19" fmla="*/ 1320800 w 2260600"/>
                <a:gd name="connsiteY19" fmla="*/ 926257 h 2049239"/>
                <a:gd name="connsiteX20" fmla="*/ 1524000 w 2260600"/>
                <a:gd name="connsiteY20" fmla="*/ 221407 h 2049239"/>
                <a:gd name="connsiteX21" fmla="*/ 1555750 w 2260600"/>
                <a:gd name="connsiteY21" fmla="*/ 135683 h 2049239"/>
                <a:gd name="connsiteX22" fmla="*/ 1587500 w 2260600"/>
                <a:gd name="connsiteY22" fmla="*/ 107107 h 2049239"/>
                <a:gd name="connsiteX23" fmla="*/ 1622425 w 2260600"/>
                <a:gd name="connsiteY23" fmla="*/ 110282 h 2049239"/>
                <a:gd name="connsiteX24" fmla="*/ 1657350 w 2260600"/>
                <a:gd name="connsiteY24" fmla="*/ 142032 h 2049239"/>
                <a:gd name="connsiteX25" fmla="*/ 1685925 w 2260600"/>
                <a:gd name="connsiteY25" fmla="*/ 224582 h 2049239"/>
                <a:gd name="connsiteX26" fmla="*/ 1749425 w 2260600"/>
                <a:gd name="connsiteY26" fmla="*/ 488107 h 2049239"/>
                <a:gd name="connsiteX27" fmla="*/ 1870075 w 2260600"/>
                <a:gd name="connsiteY27" fmla="*/ 1224707 h 2049239"/>
                <a:gd name="connsiteX28" fmla="*/ 1987550 w 2260600"/>
                <a:gd name="connsiteY28" fmla="*/ 1758107 h 2049239"/>
                <a:gd name="connsiteX29" fmla="*/ 2066925 w 2260600"/>
                <a:gd name="connsiteY29" fmla="*/ 1939082 h 2049239"/>
                <a:gd name="connsiteX30" fmla="*/ 2114550 w 2260600"/>
                <a:gd name="connsiteY30" fmla="*/ 1999407 h 2049239"/>
                <a:gd name="connsiteX31" fmla="*/ 2155825 w 2260600"/>
                <a:gd name="connsiteY31" fmla="*/ 2024807 h 2049239"/>
                <a:gd name="connsiteX32" fmla="*/ 2206625 w 2260600"/>
                <a:gd name="connsiteY32" fmla="*/ 2047032 h 2049239"/>
                <a:gd name="connsiteX33" fmla="*/ 2257425 w 2260600"/>
                <a:gd name="connsiteY33" fmla="*/ 2047032 h 2049239"/>
                <a:gd name="connsiteX34" fmla="*/ 2260600 w 2260600"/>
                <a:gd name="connsiteY34" fmla="*/ 2047032 h 2049239"/>
                <a:gd name="connsiteX35" fmla="*/ 2260600 w 2260600"/>
                <a:gd name="connsiteY35" fmla="*/ 2047032 h 2049239"/>
                <a:gd name="connsiteX36" fmla="*/ 2260600 w 2260600"/>
                <a:gd name="connsiteY36" fmla="*/ 2047032 h 2049239"/>
                <a:gd name="connsiteX0" fmla="*/ 0 w 2260600"/>
                <a:gd name="connsiteY0" fmla="*/ 2043857 h 2049239"/>
                <a:gd name="connsiteX1" fmla="*/ 123825 w 2260600"/>
                <a:gd name="connsiteY1" fmla="*/ 2034332 h 2049239"/>
                <a:gd name="connsiteX2" fmla="*/ 280987 w 2260600"/>
                <a:gd name="connsiteY2" fmla="*/ 1913682 h 2049239"/>
                <a:gd name="connsiteX3" fmla="*/ 454025 w 2260600"/>
                <a:gd name="connsiteY3" fmla="*/ 1424732 h 2049239"/>
                <a:gd name="connsiteX4" fmla="*/ 657225 w 2260600"/>
                <a:gd name="connsiteY4" fmla="*/ 224582 h 2049239"/>
                <a:gd name="connsiteX5" fmla="*/ 693737 w 2260600"/>
                <a:gd name="connsiteY5" fmla="*/ 80913 h 2049239"/>
                <a:gd name="connsiteX6" fmla="*/ 716756 w 2260600"/>
                <a:gd name="connsiteY6" fmla="*/ 14238 h 2049239"/>
                <a:gd name="connsiteX7" fmla="*/ 739775 w 2260600"/>
                <a:gd name="connsiteY7" fmla="*/ 2332 h 2049239"/>
                <a:gd name="connsiteX8" fmla="*/ 768350 w 2260600"/>
                <a:gd name="connsiteY8" fmla="*/ 8682 h 2049239"/>
                <a:gd name="connsiteX9" fmla="*/ 800100 w 2260600"/>
                <a:gd name="connsiteY9" fmla="*/ 84882 h 2049239"/>
                <a:gd name="connsiteX10" fmla="*/ 838200 w 2260600"/>
                <a:gd name="connsiteY10" fmla="*/ 307132 h 2049239"/>
                <a:gd name="connsiteX11" fmla="*/ 898525 w 2260600"/>
                <a:gd name="connsiteY11" fmla="*/ 719882 h 2049239"/>
                <a:gd name="connsiteX12" fmla="*/ 952500 w 2260600"/>
                <a:gd name="connsiteY12" fmla="*/ 1088182 h 2049239"/>
                <a:gd name="connsiteX13" fmla="*/ 993775 w 2260600"/>
                <a:gd name="connsiteY13" fmla="*/ 1313607 h 2049239"/>
                <a:gd name="connsiteX14" fmla="*/ 1024731 w 2260600"/>
                <a:gd name="connsiteY14" fmla="*/ 1406476 h 2049239"/>
                <a:gd name="connsiteX15" fmla="*/ 1060450 w 2260600"/>
                <a:gd name="connsiteY15" fmla="*/ 1450132 h 2049239"/>
                <a:gd name="connsiteX16" fmla="*/ 1108075 w 2260600"/>
                <a:gd name="connsiteY16" fmla="*/ 1437432 h 2049239"/>
                <a:gd name="connsiteX17" fmla="*/ 1149350 w 2260600"/>
                <a:gd name="connsiteY17" fmla="*/ 1373932 h 2049239"/>
                <a:gd name="connsiteX18" fmla="*/ 1241425 w 2260600"/>
                <a:gd name="connsiteY18" fmla="*/ 1154857 h 2049239"/>
                <a:gd name="connsiteX19" fmla="*/ 1320800 w 2260600"/>
                <a:gd name="connsiteY19" fmla="*/ 926257 h 2049239"/>
                <a:gd name="connsiteX20" fmla="*/ 1524000 w 2260600"/>
                <a:gd name="connsiteY20" fmla="*/ 221407 h 2049239"/>
                <a:gd name="connsiteX21" fmla="*/ 1555750 w 2260600"/>
                <a:gd name="connsiteY21" fmla="*/ 135683 h 2049239"/>
                <a:gd name="connsiteX22" fmla="*/ 1587500 w 2260600"/>
                <a:gd name="connsiteY22" fmla="*/ 107107 h 2049239"/>
                <a:gd name="connsiteX23" fmla="*/ 1622425 w 2260600"/>
                <a:gd name="connsiteY23" fmla="*/ 110282 h 2049239"/>
                <a:gd name="connsiteX24" fmla="*/ 1657350 w 2260600"/>
                <a:gd name="connsiteY24" fmla="*/ 142032 h 2049239"/>
                <a:gd name="connsiteX25" fmla="*/ 1685925 w 2260600"/>
                <a:gd name="connsiteY25" fmla="*/ 224582 h 2049239"/>
                <a:gd name="connsiteX26" fmla="*/ 1749425 w 2260600"/>
                <a:gd name="connsiteY26" fmla="*/ 488107 h 2049239"/>
                <a:gd name="connsiteX27" fmla="*/ 1870075 w 2260600"/>
                <a:gd name="connsiteY27" fmla="*/ 1224707 h 2049239"/>
                <a:gd name="connsiteX28" fmla="*/ 1987550 w 2260600"/>
                <a:gd name="connsiteY28" fmla="*/ 1758107 h 2049239"/>
                <a:gd name="connsiteX29" fmla="*/ 2066925 w 2260600"/>
                <a:gd name="connsiteY29" fmla="*/ 1939082 h 2049239"/>
                <a:gd name="connsiteX30" fmla="*/ 2114550 w 2260600"/>
                <a:gd name="connsiteY30" fmla="*/ 1999407 h 2049239"/>
                <a:gd name="connsiteX31" fmla="*/ 2155825 w 2260600"/>
                <a:gd name="connsiteY31" fmla="*/ 2024807 h 2049239"/>
                <a:gd name="connsiteX32" fmla="*/ 2206625 w 2260600"/>
                <a:gd name="connsiteY32" fmla="*/ 2047032 h 2049239"/>
                <a:gd name="connsiteX33" fmla="*/ 2257425 w 2260600"/>
                <a:gd name="connsiteY33" fmla="*/ 2047032 h 2049239"/>
                <a:gd name="connsiteX34" fmla="*/ 2260600 w 2260600"/>
                <a:gd name="connsiteY34" fmla="*/ 2047032 h 2049239"/>
                <a:gd name="connsiteX35" fmla="*/ 2260600 w 2260600"/>
                <a:gd name="connsiteY35" fmla="*/ 2047032 h 2049239"/>
                <a:gd name="connsiteX36" fmla="*/ 2260600 w 2260600"/>
                <a:gd name="connsiteY36" fmla="*/ 2047032 h 2049239"/>
                <a:gd name="connsiteX0" fmla="*/ 0 w 2260600"/>
                <a:gd name="connsiteY0" fmla="*/ 2043857 h 2049239"/>
                <a:gd name="connsiteX1" fmla="*/ 123825 w 2260600"/>
                <a:gd name="connsiteY1" fmla="*/ 2034332 h 2049239"/>
                <a:gd name="connsiteX2" fmla="*/ 280987 w 2260600"/>
                <a:gd name="connsiteY2" fmla="*/ 1913682 h 2049239"/>
                <a:gd name="connsiteX3" fmla="*/ 454025 w 2260600"/>
                <a:gd name="connsiteY3" fmla="*/ 1424732 h 2049239"/>
                <a:gd name="connsiteX4" fmla="*/ 657225 w 2260600"/>
                <a:gd name="connsiteY4" fmla="*/ 224582 h 2049239"/>
                <a:gd name="connsiteX5" fmla="*/ 693737 w 2260600"/>
                <a:gd name="connsiteY5" fmla="*/ 80913 h 2049239"/>
                <a:gd name="connsiteX6" fmla="*/ 716756 w 2260600"/>
                <a:gd name="connsiteY6" fmla="*/ 14238 h 2049239"/>
                <a:gd name="connsiteX7" fmla="*/ 739775 w 2260600"/>
                <a:gd name="connsiteY7" fmla="*/ 2332 h 2049239"/>
                <a:gd name="connsiteX8" fmla="*/ 768350 w 2260600"/>
                <a:gd name="connsiteY8" fmla="*/ 8682 h 2049239"/>
                <a:gd name="connsiteX9" fmla="*/ 800100 w 2260600"/>
                <a:gd name="connsiteY9" fmla="*/ 84882 h 2049239"/>
                <a:gd name="connsiteX10" fmla="*/ 838200 w 2260600"/>
                <a:gd name="connsiteY10" fmla="*/ 307132 h 2049239"/>
                <a:gd name="connsiteX11" fmla="*/ 898525 w 2260600"/>
                <a:gd name="connsiteY11" fmla="*/ 719882 h 2049239"/>
                <a:gd name="connsiteX12" fmla="*/ 952500 w 2260600"/>
                <a:gd name="connsiteY12" fmla="*/ 1088182 h 2049239"/>
                <a:gd name="connsiteX13" fmla="*/ 993775 w 2260600"/>
                <a:gd name="connsiteY13" fmla="*/ 1313607 h 2049239"/>
                <a:gd name="connsiteX14" fmla="*/ 1024731 w 2260600"/>
                <a:gd name="connsiteY14" fmla="*/ 1406476 h 2049239"/>
                <a:gd name="connsiteX15" fmla="*/ 1060450 w 2260600"/>
                <a:gd name="connsiteY15" fmla="*/ 1450132 h 2049239"/>
                <a:gd name="connsiteX16" fmla="*/ 1108075 w 2260600"/>
                <a:gd name="connsiteY16" fmla="*/ 1437432 h 2049239"/>
                <a:gd name="connsiteX17" fmla="*/ 1149350 w 2260600"/>
                <a:gd name="connsiteY17" fmla="*/ 1373932 h 2049239"/>
                <a:gd name="connsiteX18" fmla="*/ 1241425 w 2260600"/>
                <a:gd name="connsiteY18" fmla="*/ 1154857 h 2049239"/>
                <a:gd name="connsiteX19" fmla="*/ 1320800 w 2260600"/>
                <a:gd name="connsiteY19" fmla="*/ 926257 h 2049239"/>
                <a:gd name="connsiteX20" fmla="*/ 1524000 w 2260600"/>
                <a:gd name="connsiteY20" fmla="*/ 221407 h 2049239"/>
                <a:gd name="connsiteX21" fmla="*/ 1555750 w 2260600"/>
                <a:gd name="connsiteY21" fmla="*/ 135683 h 2049239"/>
                <a:gd name="connsiteX22" fmla="*/ 1587500 w 2260600"/>
                <a:gd name="connsiteY22" fmla="*/ 107107 h 2049239"/>
                <a:gd name="connsiteX23" fmla="*/ 1622425 w 2260600"/>
                <a:gd name="connsiteY23" fmla="*/ 110282 h 2049239"/>
                <a:gd name="connsiteX24" fmla="*/ 1657350 w 2260600"/>
                <a:gd name="connsiteY24" fmla="*/ 142032 h 2049239"/>
                <a:gd name="connsiteX25" fmla="*/ 1685925 w 2260600"/>
                <a:gd name="connsiteY25" fmla="*/ 224582 h 2049239"/>
                <a:gd name="connsiteX26" fmla="*/ 1749425 w 2260600"/>
                <a:gd name="connsiteY26" fmla="*/ 488107 h 2049239"/>
                <a:gd name="connsiteX27" fmla="*/ 1870075 w 2260600"/>
                <a:gd name="connsiteY27" fmla="*/ 1224707 h 2049239"/>
                <a:gd name="connsiteX28" fmla="*/ 1987550 w 2260600"/>
                <a:gd name="connsiteY28" fmla="*/ 1758107 h 2049239"/>
                <a:gd name="connsiteX29" fmla="*/ 2066925 w 2260600"/>
                <a:gd name="connsiteY29" fmla="*/ 1939082 h 2049239"/>
                <a:gd name="connsiteX30" fmla="*/ 2114550 w 2260600"/>
                <a:gd name="connsiteY30" fmla="*/ 1999407 h 2049239"/>
                <a:gd name="connsiteX31" fmla="*/ 2155825 w 2260600"/>
                <a:gd name="connsiteY31" fmla="*/ 2024807 h 2049239"/>
                <a:gd name="connsiteX32" fmla="*/ 2206625 w 2260600"/>
                <a:gd name="connsiteY32" fmla="*/ 2047032 h 2049239"/>
                <a:gd name="connsiteX33" fmla="*/ 2257425 w 2260600"/>
                <a:gd name="connsiteY33" fmla="*/ 2047032 h 2049239"/>
                <a:gd name="connsiteX34" fmla="*/ 2260600 w 2260600"/>
                <a:gd name="connsiteY34" fmla="*/ 2047032 h 2049239"/>
                <a:gd name="connsiteX35" fmla="*/ 2260600 w 2260600"/>
                <a:gd name="connsiteY35" fmla="*/ 2047032 h 2049239"/>
                <a:gd name="connsiteX36" fmla="*/ 2260600 w 2260600"/>
                <a:gd name="connsiteY36" fmla="*/ 2047032 h 2049239"/>
                <a:gd name="connsiteX0" fmla="*/ 0 w 2260600"/>
                <a:gd name="connsiteY0" fmla="*/ 2043857 h 2049239"/>
                <a:gd name="connsiteX1" fmla="*/ 123825 w 2260600"/>
                <a:gd name="connsiteY1" fmla="*/ 2034332 h 2049239"/>
                <a:gd name="connsiteX2" fmla="*/ 280987 w 2260600"/>
                <a:gd name="connsiteY2" fmla="*/ 1913682 h 2049239"/>
                <a:gd name="connsiteX3" fmla="*/ 454025 w 2260600"/>
                <a:gd name="connsiteY3" fmla="*/ 1424732 h 2049239"/>
                <a:gd name="connsiteX4" fmla="*/ 657225 w 2260600"/>
                <a:gd name="connsiteY4" fmla="*/ 224582 h 2049239"/>
                <a:gd name="connsiteX5" fmla="*/ 693737 w 2260600"/>
                <a:gd name="connsiteY5" fmla="*/ 80913 h 2049239"/>
                <a:gd name="connsiteX6" fmla="*/ 716756 w 2260600"/>
                <a:gd name="connsiteY6" fmla="*/ 14238 h 2049239"/>
                <a:gd name="connsiteX7" fmla="*/ 739775 w 2260600"/>
                <a:gd name="connsiteY7" fmla="*/ 2332 h 2049239"/>
                <a:gd name="connsiteX8" fmla="*/ 768350 w 2260600"/>
                <a:gd name="connsiteY8" fmla="*/ 8682 h 2049239"/>
                <a:gd name="connsiteX9" fmla="*/ 800100 w 2260600"/>
                <a:gd name="connsiteY9" fmla="*/ 84882 h 2049239"/>
                <a:gd name="connsiteX10" fmla="*/ 838200 w 2260600"/>
                <a:gd name="connsiteY10" fmla="*/ 307132 h 2049239"/>
                <a:gd name="connsiteX11" fmla="*/ 898525 w 2260600"/>
                <a:gd name="connsiteY11" fmla="*/ 719882 h 2049239"/>
                <a:gd name="connsiteX12" fmla="*/ 952500 w 2260600"/>
                <a:gd name="connsiteY12" fmla="*/ 1088182 h 2049239"/>
                <a:gd name="connsiteX13" fmla="*/ 993775 w 2260600"/>
                <a:gd name="connsiteY13" fmla="*/ 1313607 h 2049239"/>
                <a:gd name="connsiteX14" fmla="*/ 1024731 w 2260600"/>
                <a:gd name="connsiteY14" fmla="*/ 1406476 h 2049239"/>
                <a:gd name="connsiteX15" fmla="*/ 1060450 w 2260600"/>
                <a:gd name="connsiteY15" fmla="*/ 1450132 h 2049239"/>
                <a:gd name="connsiteX16" fmla="*/ 1108075 w 2260600"/>
                <a:gd name="connsiteY16" fmla="*/ 1437432 h 2049239"/>
                <a:gd name="connsiteX17" fmla="*/ 1149350 w 2260600"/>
                <a:gd name="connsiteY17" fmla="*/ 1373932 h 2049239"/>
                <a:gd name="connsiteX18" fmla="*/ 1241425 w 2260600"/>
                <a:gd name="connsiteY18" fmla="*/ 1154857 h 2049239"/>
                <a:gd name="connsiteX19" fmla="*/ 1320800 w 2260600"/>
                <a:gd name="connsiteY19" fmla="*/ 926257 h 2049239"/>
                <a:gd name="connsiteX20" fmla="*/ 1524000 w 2260600"/>
                <a:gd name="connsiteY20" fmla="*/ 221407 h 2049239"/>
                <a:gd name="connsiteX21" fmla="*/ 1555750 w 2260600"/>
                <a:gd name="connsiteY21" fmla="*/ 135683 h 2049239"/>
                <a:gd name="connsiteX22" fmla="*/ 1587500 w 2260600"/>
                <a:gd name="connsiteY22" fmla="*/ 107107 h 2049239"/>
                <a:gd name="connsiteX23" fmla="*/ 1622425 w 2260600"/>
                <a:gd name="connsiteY23" fmla="*/ 110282 h 2049239"/>
                <a:gd name="connsiteX24" fmla="*/ 1657350 w 2260600"/>
                <a:gd name="connsiteY24" fmla="*/ 142032 h 2049239"/>
                <a:gd name="connsiteX25" fmla="*/ 1685925 w 2260600"/>
                <a:gd name="connsiteY25" fmla="*/ 224582 h 2049239"/>
                <a:gd name="connsiteX26" fmla="*/ 1749425 w 2260600"/>
                <a:gd name="connsiteY26" fmla="*/ 488107 h 2049239"/>
                <a:gd name="connsiteX27" fmla="*/ 1870075 w 2260600"/>
                <a:gd name="connsiteY27" fmla="*/ 1224707 h 2049239"/>
                <a:gd name="connsiteX28" fmla="*/ 1987550 w 2260600"/>
                <a:gd name="connsiteY28" fmla="*/ 1758107 h 2049239"/>
                <a:gd name="connsiteX29" fmla="*/ 2066925 w 2260600"/>
                <a:gd name="connsiteY29" fmla="*/ 1939082 h 2049239"/>
                <a:gd name="connsiteX30" fmla="*/ 2114550 w 2260600"/>
                <a:gd name="connsiteY30" fmla="*/ 1999407 h 2049239"/>
                <a:gd name="connsiteX31" fmla="*/ 2155825 w 2260600"/>
                <a:gd name="connsiteY31" fmla="*/ 2024807 h 2049239"/>
                <a:gd name="connsiteX32" fmla="*/ 2206625 w 2260600"/>
                <a:gd name="connsiteY32" fmla="*/ 2047032 h 2049239"/>
                <a:gd name="connsiteX33" fmla="*/ 2257425 w 2260600"/>
                <a:gd name="connsiteY33" fmla="*/ 2047032 h 2049239"/>
                <a:gd name="connsiteX34" fmla="*/ 2260600 w 2260600"/>
                <a:gd name="connsiteY34" fmla="*/ 2047032 h 2049239"/>
                <a:gd name="connsiteX35" fmla="*/ 2260600 w 2260600"/>
                <a:gd name="connsiteY35" fmla="*/ 2047032 h 2049239"/>
                <a:gd name="connsiteX36" fmla="*/ 2260600 w 2260600"/>
                <a:gd name="connsiteY36" fmla="*/ 2047032 h 2049239"/>
                <a:gd name="connsiteX0" fmla="*/ 0 w 2260600"/>
                <a:gd name="connsiteY0" fmla="*/ 2043857 h 2049239"/>
                <a:gd name="connsiteX1" fmla="*/ 123825 w 2260600"/>
                <a:gd name="connsiteY1" fmla="*/ 2034332 h 2049239"/>
                <a:gd name="connsiteX2" fmla="*/ 280987 w 2260600"/>
                <a:gd name="connsiteY2" fmla="*/ 1913682 h 2049239"/>
                <a:gd name="connsiteX3" fmla="*/ 454025 w 2260600"/>
                <a:gd name="connsiteY3" fmla="*/ 1424732 h 2049239"/>
                <a:gd name="connsiteX4" fmla="*/ 657225 w 2260600"/>
                <a:gd name="connsiteY4" fmla="*/ 224582 h 2049239"/>
                <a:gd name="connsiteX5" fmla="*/ 693737 w 2260600"/>
                <a:gd name="connsiteY5" fmla="*/ 80913 h 2049239"/>
                <a:gd name="connsiteX6" fmla="*/ 716756 w 2260600"/>
                <a:gd name="connsiteY6" fmla="*/ 14238 h 2049239"/>
                <a:gd name="connsiteX7" fmla="*/ 739775 w 2260600"/>
                <a:gd name="connsiteY7" fmla="*/ 2332 h 2049239"/>
                <a:gd name="connsiteX8" fmla="*/ 768350 w 2260600"/>
                <a:gd name="connsiteY8" fmla="*/ 8682 h 2049239"/>
                <a:gd name="connsiteX9" fmla="*/ 800100 w 2260600"/>
                <a:gd name="connsiteY9" fmla="*/ 84882 h 2049239"/>
                <a:gd name="connsiteX10" fmla="*/ 838200 w 2260600"/>
                <a:gd name="connsiteY10" fmla="*/ 307132 h 2049239"/>
                <a:gd name="connsiteX11" fmla="*/ 898525 w 2260600"/>
                <a:gd name="connsiteY11" fmla="*/ 719882 h 2049239"/>
                <a:gd name="connsiteX12" fmla="*/ 952500 w 2260600"/>
                <a:gd name="connsiteY12" fmla="*/ 1088182 h 2049239"/>
                <a:gd name="connsiteX13" fmla="*/ 993775 w 2260600"/>
                <a:gd name="connsiteY13" fmla="*/ 1313607 h 2049239"/>
                <a:gd name="connsiteX14" fmla="*/ 1024731 w 2260600"/>
                <a:gd name="connsiteY14" fmla="*/ 1406476 h 2049239"/>
                <a:gd name="connsiteX15" fmla="*/ 1060450 w 2260600"/>
                <a:gd name="connsiteY15" fmla="*/ 1450132 h 2049239"/>
                <a:gd name="connsiteX16" fmla="*/ 1108075 w 2260600"/>
                <a:gd name="connsiteY16" fmla="*/ 1437432 h 2049239"/>
                <a:gd name="connsiteX17" fmla="*/ 1149350 w 2260600"/>
                <a:gd name="connsiteY17" fmla="*/ 1373932 h 2049239"/>
                <a:gd name="connsiteX18" fmla="*/ 1241425 w 2260600"/>
                <a:gd name="connsiteY18" fmla="*/ 1154857 h 2049239"/>
                <a:gd name="connsiteX19" fmla="*/ 1320800 w 2260600"/>
                <a:gd name="connsiteY19" fmla="*/ 926257 h 2049239"/>
                <a:gd name="connsiteX20" fmla="*/ 1524000 w 2260600"/>
                <a:gd name="connsiteY20" fmla="*/ 221407 h 2049239"/>
                <a:gd name="connsiteX21" fmla="*/ 1555750 w 2260600"/>
                <a:gd name="connsiteY21" fmla="*/ 135683 h 2049239"/>
                <a:gd name="connsiteX22" fmla="*/ 1587500 w 2260600"/>
                <a:gd name="connsiteY22" fmla="*/ 107107 h 2049239"/>
                <a:gd name="connsiteX23" fmla="*/ 1622425 w 2260600"/>
                <a:gd name="connsiteY23" fmla="*/ 110282 h 2049239"/>
                <a:gd name="connsiteX24" fmla="*/ 1657350 w 2260600"/>
                <a:gd name="connsiteY24" fmla="*/ 142032 h 2049239"/>
                <a:gd name="connsiteX25" fmla="*/ 1685925 w 2260600"/>
                <a:gd name="connsiteY25" fmla="*/ 224582 h 2049239"/>
                <a:gd name="connsiteX26" fmla="*/ 1749425 w 2260600"/>
                <a:gd name="connsiteY26" fmla="*/ 488107 h 2049239"/>
                <a:gd name="connsiteX27" fmla="*/ 1870075 w 2260600"/>
                <a:gd name="connsiteY27" fmla="*/ 1224707 h 2049239"/>
                <a:gd name="connsiteX28" fmla="*/ 1987550 w 2260600"/>
                <a:gd name="connsiteY28" fmla="*/ 1758107 h 2049239"/>
                <a:gd name="connsiteX29" fmla="*/ 2066925 w 2260600"/>
                <a:gd name="connsiteY29" fmla="*/ 1939082 h 2049239"/>
                <a:gd name="connsiteX30" fmla="*/ 2114550 w 2260600"/>
                <a:gd name="connsiteY30" fmla="*/ 1999407 h 2049239"/>
                <a:gd name="connsiteX31" fmla="*/ 2155825 w 2260600"/>
                <a:gd name="connsiteY31" fmla="*/ 2024807 h 2049239"/>
                <a:gd name="connsiteX32" fmla="*/ 2206625 w 2260600"/>
                <a:gd name="connsiteY32" fmla="*/ 2047032 h 2049239"/>
                <a:gd name="connsiteX33" fmla="*/ 2257425 w 2260600"/>
                <a:gd name="connsiteY33" fmla="*/ 2047032 h 2049239"/>
                <a:gd name="connsiteX34" fmla="*/ 2260600 w 2260600"/>
                <a:gd name="connsiteY34" fmla="*/ 2047032 h 2049239"/>
                <a:gd name="connsiteX35" fmla="*/ 2260600 w 2260600"/>
                <a:gd name="connsiteY35" fmla="*/ 2047032 h 2049239"/>
                <a:gd name="connsiteX36" fmla="*/ 2260600 w 2260600"/>
                <a:gd name="connsiteY36" fmla="*/ 2047032 h 2049239"/>
                <a:gd name="connsiteX0" fmla="*/ 0 w 2260600"/>
                <a:gd name="connsiteY0" fmla="*/ 2043857 h 2049239"/>
                <a:gd name="connsiteX1" fmla="*/ 123825 w 2260600"/>
                <a:gd name="connsiteY1" fmla="*/ 2034332 h 2049239"/>
                <a:gd name="connsiteX2" fmla="*/ 280987 w 2260600"/>
                <a:gd name="connsiteY2" fmla="*/ 1913682 h 2049239"/>
                <a:gd name="connsiteX3" fmla="*/ 454025 w 2260600"/>
                <a:gd name="connsiteY3" fmla="*/ 1424732 h 2049239"/>
                <a:gd name="connsiteX4" fmla="*/ 657225 w 2260600"/>
                <a:gd name="connsiteY4" fmla="*/ 224582 h 2049239"/>
                <a:gd name="connsiteX5" fmla="*/ 686593 w 2260600"/>
                <a:gd name="connsiteY5" fmla="*/ 76150 h 2049239"/>
                <a:gd name="connsiteX6" fmla="*/ 716756 w 2260600"/>
                <a:gd name="connsiteY6" fmla="*/ 14238 h 2049239"/>
                <a:gd name="connsiteX7" fmla="*/ 739775 w 2260600"/>
                <a:gd name="connsiteY7" fmla="*/ 2332 h 2049239"/>
                <a:gd name="connsiteX8" fmla="*/ 768350 w 2260600"/>
                <a:gd name="connsiteY8" fmla="*/ 8682 h 2049239"/>
                <a:gd name="connsiteX9" fmla="*/ 800100 w 2260600"/>
                <a:gd name="connsiteY9" fmla="*/ 84882 h 2049239"/>
                <a:gd name="connsiteX10" fmla="*/ 838200 w 2260600"/>
                <a:gd name="connsiteY10" fmla="*/ 307132 h 2049239"/>
                <a:gd name="connsiteX11" fmla="*/ 898525 w 2260600"/>
                <a:gd name="connsiteY11" fmla="*/ 719882 h 2049239"/>
                <a:gd name="connsiteX12" fmla="*/ 952500 w 2260600"/>
                <a:gd name="connsiteY12" fmla="*/ 1088182 h 2049239"/>
                <a:gd name="connsiteX13" fmla="*/ 993775 w 2260600"/>
                <a:gd name="connsiteY13" fmla="*/ 1313607 h 2049239"/>
                <a:gd name="connsiteX14" fmla="*/ 1024731 w 2260600"/>
                <a:gd name="connsiteY14" fmla="*/ 1406476 h 2049239"/>
                <a:gd name="connsiteX15" fmla="*/ 1060450 w 2260600"/>
                <a:gd name="connsiteY15" fmla="*/ 1450132 h 2049239"/>
                <a:gd name="connsiteX16" fmla="*/ 1108075 w 2260600"/>
                <a:gd name="connsiteY16" fmla="*/ 1437432 h 2049239"/>
                <a:gd name="connsiteX17" fmla="*/ 1149350 w 2260600"/>
                <a:gd name="connsiteY17" fmla="*/ 1373932 h 2049239"/>
                <a:gd name="connsiteX18" fmla="*/ 1241425 w 2260600"/>
                <a:gd name="connsiteY18" fmla="*/ 1154857 h 2049239"/>
                <a:gd name="connsiteX19" fmla="*/ 1320800 w 2260600"/>
                <a:gd name="connsiteY19" fmla="*/ 926257 h 2049239"/>
                <a:gd name="connsiteX20" fmla="*/ 1524000 w 2260600"/>
                <a:gd name="connsiteY20" fmla="*/ 221407 h 2049239"/>
                <a:gd name="connsiteX21" fmla="*/ 1555750 w 2260600"/>
                <a:gd name="connsiteY21" fmla="*/ 135683 h 2049239"/>
                <a:gd name="connsiteX22" fmla="*/ 1587500 w 2260600"/>
                <a:gd name="connsiteY22" fmla="*/ 107107 h 2049239"/>
                <a:gd name="connsiteX23" fmla="*/ 1622425 w 2260600"/>
                <a:gd name="connsiteY23" fmla="*/ 110282 h 2049239"/>
                <a:gd name="connsiteX24" fmla="*/ 1657350 w 2260600"/>
                <a:gd name="connsiteY24" fmla="*/ 142032 h 2049239"/>
                <a:gd name="connsiteX25" fmla="*/ 1685925 w 2260600"/>
                <a:gd name="connsiteY25" fmla="*/ 224582 h 2049239"/>
                <a:gd name="connsiteX26" fmla="*/ 1749425 w 2260600"/>
                <a:gd name="connsiteY26" fmla="*/ 488107 h 2049239"/>
                <a:gd name="connsiteX27" fmla="*/ 1870075 w 2260600"/>
                <a:gd name="connsiteY27" fmla="*/ 1224707 h 2049239"/>
                <a:gd name="connsiteX28" fmla="*/ 1987550 w 2260600"/>
                <a:gd name="connsiteY28" fmla="*/ 1758107 h 2049239"/>
                <a:gd name="connsiteX29" fmla="*/ 2066925 w 2260600"/>
                <a:gd name="connsiteY29" fmla="*/ 1939082 h 2049239"/>
                <a:gd name="connsiteX30" fmla="*/ 2114550 w 2260600"/>
                <a:gd name="connsiteY30" fmla="*/ 1999407 h 2049239"/>
                <a:gd name="connsiteX31" fmla="*/ 2155825 w 2260600"/>
                <a:gd name="connsiteY31" fmla="*/ 2024807 h 2049239"/>
                <a:gd name="connsiteX32" fmla="*/ 2206625 w 2260600"/>
                <a:gd name="connsiteY32" fmla="*/ 2047032 h 2049239"/>
                <a:gd name="connsiteX33" fmla="*/ 2257425 w 2260600"/>
                <a:gd name="connsiteY33" fmla="*/ 2047032 h 2049239"/>
                <a:gd name="connsiteX34" fmla="*/ 2260600 w 2260600"/>
                <a:gd name="connsiteY34" fmla="*/ 2047032 h 2049239"/>
                <a:gd name="connsiteX35" fmla="*/ 2260600 w 2260600"/>
                <a:gd name="connsiteY35" fmla="*/ 2047032 h 2049239"/>
                <a:gd name="connsiteX36" fmla="*/ 2260600 w 2260600"/>
                <a:gd name="connsiteY36" fmla="*/ 2047032 h 2049239"/>
                <a:gd name="connsiteX0" fmla="*/ 0 w 2260600"/>
                <a:gd name="connsiteY0" fmla="*/ 2043857 h 2049239"/>
                <a:gd name="connsiteX1" fmla="*/ 123825 w 2260600"/>
                <a:gd name="connsiteY1" fmla="*/ 2034332 h 2049239"/>
                <a:gd name="connsiteX2" fmla="*/ 280987 w 2260600"/>
                <a:gd name="connsiteY2" fmla="*/ 1913682 h 2049239"/>
                <a:gd name="connsiteX3" fmla="*/ 454025 w 2260600"/>
                <a:gd name="connsiteY3" fmla="*/ 1424732 h 2049239"/>
                <a:gd name="connsiteX4" fmla="*/ 657225 w 2260600"/>
                <a:gd name="connsiteY4" fmla="*/ 224582 h 2049239"/>
                <a:gd name="connsiteX5" fmla="*/ 681831 w 2260600"/>
                <a:gd name="connsiteY5" fmla="*/ 71387 h 2049239"/>
                <a:gd name="connsiteX6" fmla="*/ 716756 w 2260600"/>
                <a:gd name="connsiteY6" fmla="*/ 14238 h 2049239"/>
                <a:gd name="connsiteX7" fmla="*/ 739775 w 2260600"/>
                <a:gd name="connsiteY7" fmla="*/ 2332 h 2049239"/>
                <a:gd name="connsiteX8" fmla="*/ 768350 w 2260600"/>
                <a:gd name="connsiteY8" fmla="*/ 8682 h 2049239"/>
                <a:gd name="connsiteX9" fmla="*/ 800100 w 2260600"/>
                <a:gd name="connsiteY9" fmla="*/ 84882 h 2049239"/>
                <a:gd name="connsiteX10" fmla="*/ 838200 w 2260600"/>
                <a:gd name="connsiteY10" fmla="*/ 307132 h 2049239"/>
                <a:gd name="connsiteX11" fmla="*/ 898525 w 2260600"/>
                <a:gd name="connsiteY11" fmla="*/ 719882 h 2049239"/>
                <a:gd name="connsiteX12" fmla="*/ 952500 w 2260600"/>
                <a:gd name="connsiteY12" fmla="*/ 1088182 h 2049239"/>
                <a:gd name="connsiteX13" fmla="*/ 993775 w 2260600"/>
                <a:gd name="connsiteY13" fmla="*/ 1313607 h 2049239"/>
                <a:gd name="connsiteX14" fmla="*/ 1024731 w 2260600"/>
                <a:gd name="connsiteY14" fmla="*/ 1406476 h 2049239"/>
                <a:gd name="connsiteX15" fmla="*/ 1060450 w 2260600"/>
                <a:gd name="connsiteY15" fmla="*/ 1450132 h 2049239"/>
                <a:gd name="connsiteX16" fmla="*/ 1108075 w 2260600"/>
                <a:gd name="connsiteY16" fmla="*/ 1437432 h 2049239"/>
                <a:gd name="connsiteX17" fmla="*/ 1149350 w 2260600"/>
                <a:gd name="connsiteY17" fmla="*/ 1373932 h 2049239"/>
                <a:gd name="connsiteX18" fmla="*/ 1241425 w 2260600"/>
                <a:gd name="connsiteY18" fmla="*/ 1154857 h 2049239"/>
                <a:gd name="connsiteX19" fmla="*/ 1320800 w 2260600"/>
                <a:gd name="connsiteY19" fmla="*/ 926257 h 2049239"/>
                <a:gd name="connsiteX20" fmla="*/ 1524000 w 2260600"/>
                <a:gd name="connsiteY20" fmla="*/ 221407 h 2049239"/>
                <a:gd name="connsiteX21" fmla="*/ 1555750 w 2260600"/>
                <a:gd name="connsiteY21" fmla="*/ 135683 h 2049239"/>
                <a:gd name="connsiteX22" fmla="*/ 1587500 w 2260600"/>
                <a:gd name="connsiteY22" fmla="*/ 107107 h 2049239"/>
                <a:gd name="connsiteX23" fmla="*/ 1622425 w 2260600"/>
                <a:gd name="connsiteY23" fmla="*/ 110282 h 2049239"/>
                <a:gd name="connsiteX24" fmla="*/ 1657350 w 2260600"/>
                <a:gd name="connsiteY24" fmla="*/ 142032 h 2049239"/>
                <a:gd name="connsiteX25" fmla="*/ 1685925 w 2260600"/>
                <a:gd name="connsiteY25" fmla="*/ 224582 h 2049239"/>
                <a:gd name="connsiteX26" fmla="*/ 1749425 w 2260600"/>
                <a:gd name="connsiteY26" fmla="*/ 488107 h 2049239"/>
                <a:gd name="connsiteX27" fmla="*/ 1870075 w 2260600"/>
                <a:gd name="connsiteY27" fmla="*/ 1224707 h 2049239"/>
                <a:gd name="connsiteX28" fmla="*/ 1987550 w 2260600"/>
                <a:gd name="connsiteY28" fmla="*/ 1758107 h 2049239"/>
                <a:gd name="connsiteX29" fmla="*/ 2066925 w 2260600"/>
                <a:gd name="connsiteY29" fmla="*/ 1939082 h 2049239"/>
                <a:gd name="connsiteX30" fmla="*/ 2114550 w 2260600"/>
                <a:gd name="connsiteY30" fmla="*/ 1999407 h 2049239"/>
                <a:gd name="connsiteX31" fmla="*/ 2155825 w 2260600"/>
                <a:gd name="connsiteY31" fmla="*/ 2024807 h 2049239"/>
                <a:gd name="connsiteX32" fmla="*/ 2206625 w 2260600"/>
                <a:gd name="connsiteY32" fmla="*/ 2047032 h 2049239"/>
                <a:gd name="connsiteX33" fmla="*/ 2257425 w 2260600"/>
                <a:gd name="connsiteY33" fmla="*/ 2047032 h 2049239"/>
                <a:gd name="connsiteX34" fmla="*/ 2260600 w 2260600"/>
                <a:gd name="connsiteY34" fmla="*/ 2047032 h 2049239"/>
                <a:gd name="connsiteX35" fmla="*/ 2260600 w 2260600"/>
                <a:gd name="connsiteY35" fmla="*/ 2047032 h 2049239"/>
                <a:gd name="connsiteX36" fmla="*/ 2260600 w 2260600"/>
                <a:gd name="connsiteY36" fmla="*/ 2047032 h 2049239"/>
                <a:gd name="connsiteX0" fmla="*/ 0 w 2260600"/>
                <a:gd name="connsiteY0" fmla="*/ 2043857 h 2049239"/>
                <a:gd name="connsiteX1" fmla="*/ 123825 w 2260600"/>
                <a:gd name="connsiteY1" fmla="*/ 2034332 h 2049239"/>
                <a:gd name="connsiteX2" fmla="*/ 280987 w 2260600"/>
                <a:gd name="connsiteY2" fmla="*/ 1913682 h 2049239"/>
                <a:gd name="connsiteX3" fmla="*/ 454025 w 2260600"/>
                <a:gd name="connsiteY3" fmla="*/ 1424732 h 2049239"/>
                <a:gd name="connsiteX4" fmla="*/ 657225 w 2260600"/>
                <a:gd name="connsiteY4" fmla="*/ 224582 h 2049239"/>
                <a:gd name="connsiteX5" fmla="*/ 681831 w 2260600"/>
                <a:gd name="connsiteY5" fmla="*/ 71387 h 2049239"/>
                <a:gd name="connsiteX6" fmla="*/ 716756 w 2260600"/>
                <a:gd name="connsiteY6" fmla="*/ 14238 h 2049239"/>
                <a:gd name="connsiteX7" fmla="*/ 739775 w 2260600"/>
                <a:gd name="connsiteY7" fmla="*/ 2332 h 2049239"/>
                <a:gd name="connsiteX8" fmla="*/ 768350 w 2260600"/>
                <a:gd name="connsiteY8" fmla="*/ 8682 h 2049239"/>
                <a:gd name="connsiteX9" fmla="*/ 800100 w 2260600"/>
                <a:gd name="connsiteY9" fmla="*/ 84882 h 2049239"/>
                <a:gd name="connsiteX10" fmla="*/ 838200 w 2260600"/>
                <a:gd name="connsiteY10" fmla="*/ 307132 h 2049239"/>
                <a:gd name="connsiteX11" fmla="*/ 898525 w 2260600"/>
                <a:gd name="connsiteY11" fmla="*/ 719882 h 2049239"/>
                <a:gd name="connsiteX12" fmla="*/ 952500 w 2260600"/>
                <a:gd name="connsiteY12" fmla="*/ 1088182 h 2049239"/>
                <a:gd name="connsiteX13" fmla="*/ 993775 w 2260600"/>
                <a:gd name="connsiteY13" fmla="*/ 1313607 h 2049239"/>
                <a:gd name="connsiteX14" fmla="*/ 1024731 w 2260600"/>
                <a:gd name="connsiteY14" fmla="*/ 1406476 h 2049239"/>
                <a:gd name="connsiteX15" fmla="*/ 1060450 w 2260600"/>
                <a:gd name="connsiteY15" fmla="*/ 1450132 h 2049239"/>
                <a:gd name="connsiteX16" fmla="*/ 1108075 w 2260600"/>
                <a:gd name="connsiteY16" fmla="*/ 1437432 h 2049239"/>
                <a:gd name="connsiteX17" fmla="*/ 1149350 w 2260600"/>
                <a:gd name="connsiteY17" fmla="*/ 1373932 h 2049239"/>
                <a:gd name="connsiteX18" fmla="*/ 1241425 w 2260600"/>
                <a:gd name="connsiteY18" fmla="*/ 1154857 h 2049239"/>
                <a:gd name="connsiteX19" fmla="*/ 1320800 w 2260600"/>
                <a:gd name="connsiteY19" fmla="*/ 926257 h 2049239"/>
                <a:gd name="connsiteX20" fmla="*/ 1524000 w 2260600"/>
                <a:gd name="connsiteY20" fmla="*/ 221407 h 2049239"/>
                <a:gd name="connsiteX21" fmla="*/ 1555750 w 2260600"/>
                <a:gd name="connsiteY21" fmla="*/ 135683 h 2049239"/>
                <a:gd name="connsiteX22" fmla="*/ 1587500 w 2260600"/>
                <a:gd name="connsiteY22" fmla="*/ 107107 h 2049239"/>
                <a:gd name="connsiteX23" fmla="*/ 1622425 w 2260600"/>
                <a:gd name="connsiteY23" fmla="*/ 110282 h 2049239"/>
                <a:gd name="connsiteX24" fmla="*/ 1657350 w 2260600"/>
                <a:gd name="connsiteY24" fmla="*/ 142032 h 2049239"/>
                <a:gd name="connsiteX25" fmla="*/ 1685925 w 2260600"/>
                <a:gd name="connsiteY25" fmla="*/ 224582 h 2049239"/>
                <a:gd name="connsiteX26" fmla="*/ 1749425 w 2260600"/>
                <a:gd name="connsiteY26" fmla="*/ 488107 h 2049239"/>
                <a:gd name="connsiteX27" fmla="*/ 1870075 w 2260600"/>
                <a:gd name="connsiteY27" fmla="*/ 1224707 h 2049239"/>
                <a:gd name="connsiteX28" fmla="*/ 1987550 w 2260600"/>
                <a:gd name="connsiteY28" fmla="*/ 1758107 h 2049239"/>
                <a:gd name="connsiteX29" fmla="*/ 2066925 w 2260600"/>
                <a:gd name="connsiteY29" fmla="*/ 1939082 h 2049239"/>
                <a:gd name="connsiteX30" fmla="*/ 2114550 w 2260600"/>
                <a:gd name="connsiteY30" fmla="*/ 1999407 h 2049239"/>
                <a:gd name="connsiteX31" fmla="*/ 2155825 w 2260600"/>
                <a:gd name="connsiteY31" fmla="*/ 2024807 h 2049239"/>
                <a:gd name="connsiteX32" fmla="*/ 2206625 w 2260600"/>
                <a:gd name="connsiteY32" fmla="*/ 2047032 h 2049239"/>
                <a:gd name="connsiteX33" fmla="*/ 2257425 w 2260600"/>
                <a:gd name="connsiteY33" fmla="*/ 2047032 h 2049239"/>
                <a:gd name="connsiteX34" fmla="*/ 2260600 w 2260600"/>
                <a:gd name="connsiteY34" fmla="*/ 2047032 h 2049239"/>
                <a:gd name="connsiteX35" fmla="*/ 2260600 w 2260600"/>
                <a:gd name="connsiteY35" fmla="*/ 2047032 h 2049239"/>
                <a:gd name="connsiteX36" fmla="*/ 2260600 w 2260600"/>
                <a:gd name="connsiteY36" fmla="*/ 2047032 h 2049239"/>
                <a:gd name="connsiteX0" fmla="*/ 0 w 2260600"/>
                <a:gd name="connsiteY0" fmla="*/ 2043857 h 2049239"/>
                <a:gd name="connsiteX1" fmla="*/ 123825 w 2260600"/>
                <a:gd name="connsiteY1" fmla="*/ 2034332 h 2049239"/>
                <a:gd name="connsiteX2" fmla="*/ 280987 w 2260600"/>
                <a:gd name="connsiteY2" fmla="*/ 1913682 h 2049239"/>
                <a:gd name="connsiteX3" fmla="*/ 454025 w 2260600"/>
                <a:gd name="connsiteY3" fmla="*/ 1424732 h 2049239"/>
                <a:gd name="connsiteX4" fmla="*/ 657225 w 2260600"/>
                <a:gd name="connsiteY4" fmla="*/ 224582 h 2049239"/>
                <a:gd name="connsiteX5" fmla="*/ 681831 w 2260600"/>
                <a:gd name="connsiteY5" fmla="*/ 71387 h 2049239"/>
                <a:gd name="connsiteX6" fmla="*/ 709612 w 2260600"/>
                <a:gd name="connsiteY6" fmla="*/ 14238 h 2049239"/>
                <a:gd name="connsiteX7" fmla="*/ 739775 w 2260600"/>
                <a:gd name="connsiteY7" fmla="*/ 2332 h 2049239"/>
                <a:gd name="connsiteX8" fmla="*/ 768350 w 2260600"/>
                <a:gd name="connsiteY8" fmla="*/ 8682 h 2049239"/>
                <a:gd name="connsiteX9" fmla="*/ 800100 w 2260600"/>
                <a:gd name="connsiteY9" fmla="*/ 84882 h 2049239"/>
                <a:gd name="connsiteX10" fmla="*/ 838200 w 2260600"/>
                <a:gd name="connsiteY10" fmla="*/ 307132 h 2049239"/>
                <a:gd name="connsiteX11" fmla="*/ 898525 w 2260600"/>
                <a:gd name="connsiteY11" fmla="*/ 719882 h 2049239"/>
                <a:gd name="connsiteX12" fmla="*/ 952500 w 2260600"/>
                <a:gd name="connsiteY12" fmla="*/ 1088182 h 2049239"/>
                <a:gd name="connsiteX13" fmla="*/ 993775 w 2260600"/>
                <a:gd name="connsiteY13" fmla="*/ 1313607 h 2049239"/>
                <a:gd name="connsiteX14" fmla="*/ 1024731 w 2260600"/>
                <a:gd name="connsiteY14" fmla="*/ 1406476 h 2049239"/>
                <a:gd name="connsiteX15" fmla="*/ 1060450 w 2260600"/>
                <a:gd name="connsiteY15" fmla="*/ 1450132 h 2049239"/>
                <a:gd name="connsiteX16" fmla="*/ 1108075 w 2260600"/>
                <a:gd name="connsiteY16" fmla="*/ 1437432 h 2049239"/>
                <a:gd name="connsiteX17" fmla="*/ 1149350 w 2260600"/>
                <a:gd name="connsiteY17" fmla="*/ 1373932 h 2049239"/>
                <a:gd name="connsiteX18" fmla="*/ 1241425 w 2260600"/>
                <a:gd name="connsiteY18" fmla="*/ 1154857 h 2049239"/>
                <a:gd name="connsiteX19" fmla="*/ 1320800 w 2260600"/>
                <a:gd name="connsiteY19" fmla="*/ 926257 h 2049239"/>
                <a:gd name="connsiteX20" fmla="*/ 1524000 w 2260600"/>
                <a:gd name="connsiteY20" fmla="*/ 221407 h 2049239"/>
                <a:gd name="connsiteX21" fmla="*/ 1555750 w 2260600"/>
                <a:gd name="connsiteY21" fmla="*/ 135683 h 2049239"/>
                <a:gd name="connsiteX22" fmla="*/ 1587500 w 2260600"/>
                <a:gd name="connsiteY22" fmla="*/ 107107 h 2049239"/>
                <a:gd name="connsiteX23" fmla="*/ 1622425 w 2260600"/>
                <a:gd name="connsiteY23" fmla="*/ 110282 h 2049239"/>
                <a:gd name="connsiteX24" fmla="*/ 1657350 w 2260600"/>
                <a:gd name="connsiteY24" fmla="*/ 142032 h 2049239"/>
                <a:gd name="connsiteX25" fmla="*/ 1685925 w 2260600"/>
                <a:gd name="connsiteY25" fmla="*/ 224582 h 2049239"/>
                <a:gd name="connsiteX26" fmla="*/ 1749425 w 2260600"/>
                <a:gd name="connsiteY26" fmla="*/ 488107 h 2049239"/>
                <a:gd name="connsiteX27" fmla="*/ 1870075 w 2260600"/>
                <a:gd name="connsiteY27" fmla="*/ 1224707 h 2049239"/>
                <a:gd name="connsiteX28" fmla="*/ 1987550 w 2260600"/>
                <a:gd name="connsiteY28" fmla="*/ 1758107 h 2049239"/>
                <a:gd name="connsiteX29" fmla="*/ 2066925 w 2260600"/>
                <a:gd name="connsiteY29" fmla="*/ 1939082 h 2049239"/>
                <a:gd name="connsiteX30" fmla="*/ 2114550 w 2260600"/>
                <a:gd name="connsiteY30" fmla="*/ 1999407 h 2049239"/>
                <a:gd name="connsiteX31" fmla="*/ 2155825 w 2260600"/>
                <a:gd name="connsiteY31" fmla="*/ 2024807 h 2049239"/>
                <a:gd name="connsiteX32" fmla="*/ 2206625 w 2260600"/>
                <a:gd name="connsiteY32" fmla="*/ 2047032 h 2049239"/>
                <a:gd name="connsiteX33" fmla="*/ 2257425 w 2260600"/>
                <a:gd name="connsiteY33" fmla="*/ 2047032 h 2049239"/>
                <a:gd name="connsiteX34" fmla="*/ 2260600 w 2260600"/>
                <a:gd name="connsiteY34" fmla="*/ 2047032 h 2049239"/>
                <a:gd name="connsiteX35" fmla="*/ 2260600 w 2260600"/>
                <a:gd name="connsiteY35" fmla="*/ 2047032 h 2049239"/>
                <a:gd name="connsiteX36" fmla="*/ 2260600 w 2260600"/>
                <a:gd name="connsiteY36" fmla="*/ 2047032 h 2049239"/>
                <a:gd name="connsiteX0" fmla="*/ 0 w 2260600"/>
                <a:gd name="connsiteY0" fmla="*/ 2045316 h 2050698"/>
                <a:gd name="connsiteX1" fmla="*/ 123825 w 2260600"/>
                <a:gd name="connsiteY1" fmla="*/ 2035791 h 2050698"/>
                <a:gd name="connsiteX2" fmla="*/ 280987 w 2260600"/>
                <a:gd name="connsiteY2" fmla="*/ 1915141 h 2050698"/>
                <a:gd name="connsiteX3" fmla="*/ 454025 w 2260600"/>
                <a:gd name="connsiteY3" fmla="*/ 1426191 h 2050698"/>
                <a:gd name="connsiteX4" fmla="*/ 657225 w 2260600"/>
                <a:gd name="connsiteY4" fmla="*/ 226041 h 2050698"/>
                <a:gd name="connsiteX5" fmla="*/ 681831 w 2260600"/>
                <a:gd name="connsiteY5" fmla="*/ 72846 h 2050698"/>
                <a:gd name="connsiteX6" fmla="*/ 709612 w 2260600"/>
                <a:gd name="connsiteY6" fmla="*/ 15697 h 2050698"/>
                <a:gd name="connsiteX7" fmla="*/ 739775 w 2260600"/>
                <a:gd name="connsiteY7" fmla="*/ 1410 h 2050698"/>
                <a:gd name="connsiteX8" fmla="*/ 768350 w 2260600"/>
                <a:gd name="connsiteY8" fmla="*/ 10141 h 2050698"/>
                <a:gd name="connsiteX9" fmla="*/ 800100 w 2260600"/>
                <a:gd name="connsiteY9" fmla="*/ 86341 h 2050698"/>
                <a:gd name="connsiteX10" fmla="*/ 838200 w 2260600"/>
                <a:gd name="connsiteY10" fmla="*/ 308591 h 2050698"/>
                <a:gd name="connsiteX11" fmla="*/ 898525 w 2260600"/>
                <a:gd name="connsiteY11" fmla="*/ 721341 h 2050698"/>
                <a:gd name="connsiteX12" fmla="*/ 952500 w 2260600"/>
                <a:gd name="connsiteY12" fmla="*/ 1089641 h 2050698"/>
                <a:gd name="connsiteX13" fmla="*/ 993775 w 2260600"/>
                <a:gd name="connsiteY13" fmla="*/ 1315066 h 2050698"/>
                <a:gd name="connsiteX14" fmla="*/ 1024731 w 2260600"/>
                <a:gd name="connsiteY14" fmla="*/ 1407935 h 2050698"/>
                <a:gd name="connsiteX15" fmla="*/ 1060450 w 2260600"/>
                <a:gd name="connsiteY15" fmla="*/ 1451591 h 2050698"/>
                <a:gd name="connsiteX16" fmla="*/ 1108075 w 2260600"/>
                <a:gd name="connsiteY16" fmla="*/ 1438891 h 2050698"/>
                <a:gd name="connsiteX17" fmla="*/ 1149350 w 2260600"/>
                <a:gd name="connsiteY17" fmla="*/ 1375391 h 2050698"/>
                <a:gd name="connsiteX18" fmla="*/ 1241425 w 2260600"/>
                <a:gd name="connsiteY18" fmla="*/ 1156316 h 2050698"/>
                <a:gd name="connsiteX19" fmla="*/ 1320800 w 2260600"/>
                <a:gd name="connsiteY19" fmla="*/ 927716 h 2050698"/>
                <a:gd name="connsiteX20" fmla="*/ 1524000 w 2260600"/>
                <a:gd name="connsiteY20" fmla="*/ 222866 h 2050698"/>
                <a:gd name="connsiteX21" fmla="*/ 1555750 w 2260600"/>
                <a:gd name="connsiteY21" fmla="*/ 137142 h 2050698"/>
                <a:gd name="connsiteX22" fmla="*/ 1587500 w 2260600"/>
                <a:gd name="connsiteY22" fmla="*/ 108566 h 2050698"/>
                <a:gd name="connsiteX23" fmla="*/ 1622425 w 2260600"/>
                <a:gd name="connsiteY23" fmla="*/ 111741 h 2050698"/>
                <a:gd name="connsiteX24" fmla="*/ 1657350 w 2260600"/>
                <a:gd name="connsiteY24" fmla="*/ 143491 h 2050698"/>
                <a:gd name="connsiteX25" fmla="*/ 1685925 w 2260600"/>
                <a:gd name="connsiteY25" fmla="*/ 226041 h 2050698"/>
                <a:gd name="connsiteX26" fmla="*/ 1749425 w 2260600"/>
                <a:gd name="connsiteY26" fmla="*/ 489566 h 2050698"/>
                <a:gd name="connsiteX27" fmla="*/ 1870075 w 2260600"/>
                <a:gd name="connsiteY27" fmla="*/ 1226166 h 2050698"/>
                <a:gd name="connsiteX28" fmla="*/ 1987550 w 2260600"/>
                <a:gd name="connsiteY28" fmla="*/ 1759566 h 2050698"/>
                <a:gd name="connsiteX29" fmla="*/ 2066925 w 2260600"/>
                <a:gd name="connsiteY29" fmla="*/ 1940541 h 2050698"/>
                <a:gd name="connsiteX30" fmla="*/ 2114550 w 2260600"/>
                <a:gd name="connsiteY30" fmla="*/ 2000866 h 2050698"/>
                <a:gd name="connsiteX31" fmla="*/ 2155825 w 2260600"/>
                <a:gd name="connsiteY31" fmla="*/ 2026266 h 2050698"/>
                <a:gd name="connsiteX32" fmla="*/ 2206625 w 2260600"/>
                <a:gd name="connsiteY32" fmla="*/ 2048491 h 2050698"/>
                <a:gd name="connsiteX33" fmla="*/ 2257425 w 2260600"/>
                <a:gd name="connsiteY33" fmla="*/ 2048491 h 2050698"/>
                <a:gd name="connsiteX34" fmla="*/ 2260600 w 2260600"/>
                <a:gd name="connsiteY34" fmla="*/ 2048491 h 2050698"/>
                <a:gd name="connsiteX35" fmla="*/ 2260600 w 2260600"/>
                <a:gd name="connsiteY35" fmla="*/ 2048491 h 2050698"/>
                <a:gd name="connsiteX36" fmla="*/ 2260600 w 2260600"/>
                <a:gd name="connsiteY36" fmla="*/ 2048491 h 2050698"/>
                <a:gd name="connsiteX0" fmla="*/ 0 w 2260600"/>
                <a:gd name="connsiteY0" fmla="*/ 2045316 h 2050698"/>
                <a:gd name="connsiteX1" fmla="*/ 123825 w 2260600"/>
                <a:gd name="connsiteY1" fmla="*/ 2035791 h 2050698"/>
                <a:gd name="connsiteX2" fmla="*/ 280987 w 2260600"/>
                <a:gd name="connsiteY2" fmla="*/ 1915141 h 2050698"/>
                <a:gd name="connsiteX3" fmla="*/ 454025 w 2260600"/>
                <a:gd name="connsiteY3" fmla="*/ 1426191 h 2050698"/>
                <a:gd name="connsiteX4" fmla="*/ 657225 w 2260600"/>
                <a:gd name="connsiteY4" fmla="*/ 226041 h 2050698"/>
                <a:gd name="connsiteX5" fmla="*/ 681831 w 2260600"/>
                <a:gd name="connsiteY5" fmla="*/ 72846 h 2050698"/>
                <a:gd name="connsiteX6" fmla="*/ 709612 w 2260600"/>
                <a:gd name="connsiteY6" fmla="*/ 15697 h 2050698"/>
                <a:gd name="connsiteX7" fmla="*/ 739775 w 2260600"/>
                <a:gd name="connsiteY7" fmla="*/ 1410 h 2050698"/>
                <a:gd name="connsiteX8" fmla="*/ 768350 w 2260600"/>
                <a:gd name="connsiteY8" fmla="*/ 10141 h 2050698"/>
                <a:gd name="connsiteX9" fmla="*/ 800100 w 2260600"/>
                <a:gd name="connsiteY9" fmla="*/ 86341 h 2050698"/>
                <a:gd name="connsiteX10" fmla="*/ 838200 w 2260600"/>
                <a:gd name="connsiteY10" fmla="*/ 308591 h 2050698"/>
                <a:gd name="connsiteX11" fmla="*/ 898525 w 2260600"/>
                <a:gd name="connsiteY11" fmla="*/ 721341 h 2050698"/>
                <a:gd name="connsiteX12" fmla="*/ 952500 w 2260600"/>
                <a:gd name="connsiteY12" fmla="*/ 1089641 h 2050698"/>
                <a:gd name="connsiteX13" fmla="*/ 993775 w 2260600"/>
                <a:gd name="connsiteY13" fmla="*/ 1315066 h 2050698"/>
                <a:gd name="connsiteX14" fmla="*/ 1024731 w 2260600"/>
                <a:gd name="connsiteY14" fmla="*/ 1407935 h 2050698"/>
                <a:gd name="connsiteX15" fmla="*/ 1060450 w 2260600"/>
                <a:gd name="connsiteY15" fmla="*/ 1451591 h 2050698"/>
                <a:gd name="connsiteX16" fmla="*/ 1108075 w 2260600"/>
                <a:gd name="connsiteY16" fmla="*/ 1438891 h 2050698"/>
                <a:gd name="connsiteX17" fmla="*/ 1149350 w 2260600"/>
                <a:gd name="connsiteY17" fmla="*/ 1375391 h 2050698"/>
                <a:gd name="connsiteX18" fmla="*/ 1241425 w 2260600"/>
                <a:gd name="connsiteY18" fmla="*/ 1156316 h 2050698"/>
                <a:gd name="connsiteX19" fmla="*/ 1320800 w 2260600"/>
                <a:gd name="connsiteY19" fmla="*/ 927716 h 2050698"/>
                <a:gd name="connsiteX20" fmla="*/ 1524000 w 2260600"/>
                <a:gd name="connsiteY20" fmla="*/ 222866 h 2050698"/>
                <a:gd name="connsiteX21" fmla="*/ 1555750 w 2260600"/>
                <a:gd name="connsiteY21" fmla="*/ 137142 h 2050698"/>
                <a:gd name="connsiteX22" fmla="*/ 1587500 w 2260600"/>
                <a:gd name="connsiteY22" fmla="*/ 108566 h 2050698"/>
                <a:gd name="connsiteX23" fmla="*/ 1622425 w 2260600"/>
                <a:gd name="connsiteY23" fmla="*/ 111741 h 2050698"/>
                <a:gd name="connsiteX24" fmla="*/ 1657350 w 2260600"/>
                <a:gd name="connsiteY24" fmla="*/ 143491 h 2050698"/>
                <a:gd name="connsiteX25" fmla="*/ 1685925 w 2260600"/>
                <a:gd name="connsiteY25" fmla="*/ 226041 h 2050698"/>
                <a:gd name="connsiteX26" fmla="*/ 1749425 w 2260600"/>
                <a:gd name="connsiteY26" fmla="*/ 489566 h 2050698"/>
                <a:gd name="connsiteX27" fmla="*/ 1870075 w 2260600"/>
                <a:gd name="connsiteY27" fmla="*/ 1226166 h 2050698"/>
                <a:gd name="connsiteX28" fmla="*/ 1987550 w 2260600"/>
                <a:gd name="connsiteY28" fmla="*/ 1759566 h 2050698"/>
                <a:gd name="connsiteX29" fmla="*/ 2066925 w 2260600"/>
                <a:gd name="connsiteY29" fmla="*/ 1940541 h 2050698"/>
                <a:gd name="connsiteX30" fmla="*/ 2114550 w 2260600"/>
                <a:gd name="connsiteY30" fmla="*/ 2000866 h 2050698"/>
                <a:gd name="connsiteX31" fmla="*/ 2155825 w 2260600"/>
                <a:gd name="connsiteY31" fmla="*/ 2026266 h 2050698"/>
                <a:gd name="connsiteX32" fmla="*/ 2206625 w 2260600"/>
                <a:gd name="connsiteY32" fmla="*/ 2048491 h 2050698"/>
                <a:gd name="connsiteX33" fmla="*/ 2257425 w 2260600"/>
                <a:gd name="connsiteY33" fmla="*/ 2048491 h 2050698"/>
                <a:gd name="connsiteX34" fmla="*/ 2260600 w 2260600"/>
                <a:gd name="connsiteY34" fmla="*/ 2048491 h 2050698"/>
                <a:gd name="connsiteX35" fmla="*/ 2260600 w 2260600"/>
                <a:gd name="connsiteY35" fmla="*/ 2048491 h 2050698"/>
                <a:gd name="connsiteX36" fmla="*/ 2260600 w 2260600"/>
                <a:gd name="connsiteY36" fmla="*/ 2048491 h 2050698"/>
                <a:gd name="connsiteX0" fmla="*/ 0 w 2260600"/>
                <a:gd name="connsiteY0" fmla="*/ 2045316 h 2050698"/>
                <a:gd name="connsiteX1" fmla="*/ 123825 w 2260600"/>
                <a:gd name="connsiteY1" fmla="*/ 2035791 h 2050698"/>
                <a:gd name="connsiteX2" fmla="*/ 280987 w 2260600"/>
                <a:gd name="connsiteY2" fmla="*/ 1915141 h 2050698"/>
                <a:gd name="connsiteX3" fmla="*/ 454025 w 2260600"/>
                <a:gd name="connsiteY3" fmla="*/ 1426191 h 2050698"/>
                <a:gd name="connsiteX4" fmla="*/ 657225 w 2260600"/>
                <a:gd name="connsiteY4" fmla="*/ 226041 h 2050698"/>
                <a:gd name="connsiteX5" fmla="*/ 681831 w 2260600"/>
                <a:gd name="connsiteY5" fmla="*/ 72846 h 2050698"/>
                <a:gd name="connsiteX6" fmla="*/ 709612 w 2260600"/>
                <a:gd name="connsiteY6" fmla="*/ 15697 h 2050698"/>
                <a:gd name="connsiteX7" fmla="*/ 739775 w 2260600"/>
                <a:gd name="connsiteY7" fmla="*/ 1410 h 2050698"/>
                <a:gd name="connsiteX8" fmla="*/ 768350 w 2260600"/>
                <a:gd name="connsiteY8" fmla="*/ 10141 h 2050698"/>
                <a:gd name="connsiteX9" fmla="*/ 800100 w 2260600"/>
                <a:gd name="connsiteY9" fmla="*/ 86341 h 2050698"/>
                <a:gd name="connsiteX10" fmla="*/ 838200 w 2260600"/>
                <a:gd name="connsiteY10" fmla="*/ 308591 h 2050698"/>
                <a:gd name="connsiteX11" fmla="*/ 898525 w 2260600"/>
                <a:gd name="connsiteY11" fmla="*/ 721341 h 2050698"/>
                <a:gd name="connsiteX12" fmla="*/ 952500 w 2260600"/>
                <a:gd name="connsiteY12" fmla="*/ 1089641 h 2050698"/>
                <a:gd name="connsiteX13" fmla="*/ 993775 w 2260600"/>
                <a:gd name="connsiteY13" fmla="*/ 1315066 h 2050698"/>
                <a:gd name="connsiteX14" fmla="*/ 1024731 w 2260600"/>
                <a:gd name="connsiteY14" fmla="*/ 1407935 h 2050698"/>
                <a:gd name="connsiteX15" fmla="*/ 1060450 w 2260600"/>
                <a:gd name="connsiteY15" fmla="*/ 1451591 h 2050698"/>
                <a:gd name="connsiteX16" fmla="*/ 1108075 w 2260600"/>
                <a:gd name="connsiteY16" fmla="*/ 1438891 h 2050698"/>
                <a:gd name="connsiteX17" fmla="*/ 1149350 w 2260600"/>
                <a:gd name="connsiteY17" fmla="*/ 1375391 h 2050698"/>
                <a:gd name="connsiteX18" fmla="*/ 1241425 w 2260600"/>
                <a:gd name="connsiteY18" fmla="*/ 1156316 h 2050698"/>
                <a:gd name="connsiteX19" fmla="*/ 1320800 w 2260600"/>
                <a:gd name="connsiteY19" fmla="*/ 927716 h 2050698"/>
                <a:gd name="connsiteX20" fmla="*/ 1524000 w 2260600"/>
                <a:gd name="connsiteY20" fmla="*/ 222866 h 2050698"/>
                <a:gd name="connsiteX21" fmla="*/ 1560513 w 2260600"/>
                <a:gd name="connsiteY21" fmla="*/ 127617 h 2050698"/>
                <a:gd name="connsiteX22" fmla="*/ 1587500 w 2260600"/>
                <a:gd name="connsiteY22" fmla="*/ 108566 h 2050698"/>
                <a:gd name="connsiteX23" fmla="*/ 1622425 w 2260600"/>
                <a:gd name="connsiteY23" fmla="*/ 111741 h 2050698"/>
                <a:gd name="connsiteX24" fmla="*/ 1657350 w 2260600"/>
                <a:gd name="connsiteY24" fmla="*/ 143491 h 2050698"/>
                <a:gd name="connsiteX25" fmla="*/ 1685925 w 2260600"/>
                <a:gd name="connsiteY25" fmla="*/ 226041 h 2050698"/>
                <a:gd name="connsiteX26" fmla="*/ 1749425 w 2260600"/>
                <a:gd name="connsiteY26" fmla="*/ 489566 h 2050698"/>
                <a:gd name="connsiteX27" fmla="*/ 1870075 w 2260600"/>
                <a:gd name="connsiteY27" fmla="*/ 1226166 h 2050698"/>
                <a:gd name="connsiteX28" fmla="*/ 1987550 w 2260600"/>
                <a:gd name="connsiteY28" fmla="*/ 1759566 h 2050698"/>
                <a:gd name="connsiteX29" fmla="*/ 2066925 w 2260600"/>
                <a:gd name="connsiteY29" fmla="*/ 1940541 h 2050698"/>
                <a:gd name="connsiteX30" fmla="*/ 2114550 w 2260600"/>
                <a:gd name="connsiteY30" fmla="*/ 2000866 h 2050698"/>
                <a:gd name="connsiteX31" fmla="*/ 2155825 w 2260600"/>
                <a:gd name="connsiteY31" fmla="*/ 2026266 h 2050698"/>
                <a:gd name="connsiteX32" fmla="*/ 2206625 w 2260600"/>
                <a:gd name="connsiteY32" fmla="*/ 2048491 h 2050698"/>
                <a:gd name="connsiteX33" fmla="*/ 2257425 w 2260600"/>
                <a:gd name="connsiteY33" fmla="*/ 2048491 h 2050698"/>
                <a:gd name="connsiteX34" fmla="*/ 2260600 w 2260600"/>
                <a:gd name="connsiteY34" fmla="*/ 2048491 h 2050698"/>
                <a:gd name="connsiteX35" fmla="*/ 2260600 w 2260600"/>
                <a:gd name="connsiteY35" fmla="*/ 2048491 h 2050698"/>
                <a:gd name="connsiteX36" fmla="*/ 2260600 w 2260600"/>
                <a:gd name="connsiteY36" fmla="*/ 2048491 h 205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60600" h="2050698">
                  <a:moveTo>
                    <a:pt x="0" y="2045316"/>
                  </a:moveTo>
                  <a:cubicBezTo>
                    <a:pt x="38100" y="2050607"/>
                    <a:pt x="76994" y="2057487"/>
                    <a:pt x="123825" y="2035791"/>
                  </a:cubicBezTo>
                  <a:cubicBezTo>
                    <a:pt x="170656" y="2014095"/>
                    <a:pt x="225954" y="2016741"/>
                    <a:pt x="280987" y="1915141"/>
                  </a:cubicBezTo>
                  <a:cubicBezTo>
                    <a:pt x="336020" y="1813541"/>
                    <a:pt x="391319" y="1707708"/>
                    <a:pt x="454025" y="1426191"/>
                  </a:cubicBezTo>
                  <a:cubicBezTo>
                    <a:pt x="516731" y="1144674"/>
                    <a:pt x="619257" y="451598"/>
                    <a:pt x="657225" y="226041"/>
                  </a:cubicBezTo>
                  <a:cubicBezTo>
                    <a:pt x="695193" y="484"/>
                    <a:pt x="673100" y="107903"/>
                    <a:pt x="681831" y="72846"/>
                  </a:cubicBezTo>
                  <a:cubicBezTo>
                    <a:pt x="690562" y="37789"/>
                    <a:pt x="699955" y="27603"/>
                    <a:pt x="709612" y="15697"/>
                  </a:cubicBezTo>
                  <a:cubicBezTo>
                    <a:pt x="719269" y="3791"/>
                    <a:pt x="729985" y="2336"/>
                    <a:pt x="739775" y="1410"/>
                  </a:cubicBezTo>
                  <a:cubicBezTo>
                    <a:pt x="749565" y="484"/>
                    <a:pt x="758296" y="-4014"/>
                    <a:pt x="768350" y="10141"/>
                  </a:cubicBezTo>
                  <a:cubicBezTo>
                    <a:pt x="778404" y="24296"/>
                    <a:pt x="788458" y="36599"/>
                    <a:pt x="800100" y="86341"/>
                  </a:cubicBezTo>
                  <a:cubicBezTo>
                    <a:pt x="811742" y="136083"/>
                    <a:pt x="821796" y="202758"/>
                    <a:pt x="838200" y="308591"/>
                  </a:cubicBezTo>
                  <a:cubicBezTo>
                    <a:pt x="854604" y="414424"/>
                    <a:pt x="898525" y="721341"/>
                    <a:pt x="898525" y="721341"/>
                  </a:cubicBezTo>
                  <a:cubicBezTo>
                    <a:pt x="917575" y="851516"/>
                    <a:pt x="936625" y="990687"/>
                    <a:pt x="952500" y="1089641"/>
                  </a:cubicBezTo>
                  <a:cubicBezTo>
                    <a:pt x="968375" y="1188595"/>
                    <a:pt x="981736" y="1262017"/>
                    <a:pt x="993775" y="1315066"/>
                  </a:cubicBezTo>
                  <a:cubicBezTo>
                    <a:pt x="1005814" y="1368115"/>
                    <a:pt x="1013619" y="1385181"/>
                    <a:pt x="1024731" y="1407935"/>
                  </a:cubicBezTo>
                  <a:cubicBezTo>
                    <a:pt x="1035843" y="1430689"/>
                    <a:pt x="1046559" y="1446432"/>
                    <a:pt x="1060450" y="1451591"/>
                  </a:cubicBezTo>
                  <a:cubicBezTo>
                    <a:pt x="1074341" y="1456750"/>
                    <a:pt x="1093258" y="1451591"/>
                    <a:pt x="1108075" y="1438891"/>
                  </a:cubicBezTo>
                  <a:cubicBezTo>
                    <a:pt x="1122892" y="1426191"/>
                    <a:pt x="1127125" y="1422487"/>
                    <a:pt x="1149350" y="1375391"/>
                  </a:cubicBezTo>
                  <a:cubicBezTo>
                    <a:pt x="1171575" y="1328295"/>
                    <a:pt x="1212850" y="1230928"/>
                    <a:pt x="1241425" y="1156316"/>
                  </a:cubicBezTo>
                  <a:cubicBezTo>
                    <a:pt x="1270000" y="1081704"/>
                    <a:pt x="1273704" y="1083291"/>
                    <a:pt x="1320800" y="927716"/>
                  </a:cubicBezTo>
                  <a:cubicBezTo>
                    <a:pt x="1367896" y="772141"/>
                    <a:pt x="1484048" y="356216"/>
                    <a:pt x="1524000" y="222866"/>
                  </a:cubicBezTo>
                  <a:cubicBezTo>
                    <a:pt x="1563952" y="89516"/>
                    <a:pt x="1554692" y="137142"/>
                    <a:pt x="1560513" y="127617"/>
                  </a:cubicBezTo>
                  <a:cubicBezTo>
                    <a:pt x="1566334" y="118092"/>
                    <a:pt x="1577181" y="111212"/>
                    <a:pt x="1587500" y="108566"/>
                  </a:cubicBezTo>
                  <a:cubicBezTo>
                    <a:pt x="1597819" y="105920"/>
                    <a:pt x="1610783" y="105920"/>
                    <a:pt x="1622425" y="111741"/>
                  </a:cubicBezTo>
                  <a:cubicBezTo>
                    <a:pt x="1634067" y="117562"/>
                    <a:pt x="1646767" y="124441"/>
                    <a:pt x="1657350" y="143491"/>
                  </a:cubicBezTo>
                  <a:cubicBezTo>
                    <a:pt x="1667933" y="162541"/>
                    <a:pt x="1670579" y="168362"/>
                    <a:pt x="1685925" y="226041"/>
                  </a:cubicBezTo>
                  <a:cubicBezTo>
                    <a:pt x="1701271" y="283720"/>
                    <a:pt x="1718733" y="322878"/>
                    <a:pt x="1749425" y="489566"/>
                  </a:cubicBezTo>
                  <a:cubicBezTo>
                    <a:pt x="1780117" y="656253"/>
                    <a:pt x="1830388" y="1014499"/>
                    <a:pt x="1870075" y="1226166"/>
                  </a:cubicBezTo>
                  <a:cubicBezTo>
                    <a:pt x="1909763" y="1437833"/>
                    <a:pt x="1954742" y="1640504"/>
                    <a:pt x="1987550" y="1759566"/>
                  </a:cubicBezTo>
                  <a:cubicBezTo>
                    <a:pt x="2020358" y="1878628"/>
                    <a:pt x="2045758" y="1900324"/>
                    <a:pt x="2066925" y="1940541"/>
                  </a:cubicBezTo>
                  <a:cubicBezTo>
                    <a:pt x="2088092" y="1980758"/>
                    <a:pt x="2099733" y="1986579"/>
                    <a:pt x="2114550" y="2000866"/>
                  </a:cubicBezTo>
                  <a:cubicBezTo>
                    <a:pt x="2129367" y="2015153"/>
                    <a:pt x="2140479" y="2018329"/>
                    <a:pt x="2155825" y="2026266"/>
                  </a:cubicBezTo>
                  <a:cubicBezTo>
                    <a:pt x="2171171" y="2034203"/>
                    <a:pt x="2189692" y="2044787"/>
                    <a:pt x="2206625" y="2048491"/>
                  </a:cubicBezTo>
                  <a:cubicBezTo>
                    <a:pt x="2223558" y="2052195"/>
                    <a:pt x="2257425" y="2048491"/>
                    <a:pt x="2257425" y="2048491"/>
                  </a:cubicBezTo>
                  <a:lnTo>
                    <a:pt x="2260600" y="2048491"/>
                  </a:lnTo>
                  <a:lnTo>
                    <a:pt x="2260600" y="2048491"/>
                  </a:lnTo>
                  <a:lnTo>
                    <a:pt x="2260600" y="2048491"/>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sp>
          <p:nvSpPr>
            <p:cNvPr id="86" name="テキスト ボックス 85"/>
            <p:cNvSpPr txBox="1"/>
            <p:nvPr/>
          </p:nvSpPr>
          <p:spPr>
            <a:xfrm>
              <a:off x="1014990" y="3092581"/>
              <a:ext cx="500257" cy="218633"/>
            </a:xfrm>
            <a:prstGeom prst="rect">
              <a:avLst/>
            </a:prstGeom>
            <a:noFill/>
          </p:spPr>
          <p:txBody>
            <a:bodyPr wrap="square" rtlCol="0">
              <a:spAutoFit/>
            </a:bodyPr>
            <a:lstStyle/>
            <a:p>
              <a:pPr algn="ctr"/>
              <a:r>
                <a:rPr lang="en-US" altLang="ja-JP" sz="1200" b="1" dirty="0">
                  <a:latin typeface="+mn-ea"/>
                  <a:cs typeface="メイリオ"/>
                </a:rPr>
                <a:t>200</a:t>
              </a:r>
              <a:endParaRPr lang="ja-JP" altLang="en-US" sz="1200" b="1" dirty="0">
                <a:latin typeface="+mn-ea"/>
                <a:cs typeface="メイリオ"/>
              </a:endParaRPr>
            </a:p>
          </p:txBody>
        </p:sp>
        <p:sp>
          <p:nvSpPr>
            <p:cNvPr id="87" name="テキスト ボックス 86"/>
            <p:cNvSpPr txBox="1"/>
            <p:nvPr/>
          </p:nvSpPr>
          <p:spPr>
            <a:xfrm>
              <a:off x="1576001" y="3087365"/>
              <a:ext cx="500257" cy="218633"/>
            </a:xfrm>
            <a:prstGeom prst="rect">
              <a:avLst/>
            </a:prstGeom>
            <a:noFill/>
          </p:spPr>
          <p:txBody>
            <a:bodyPr wrap="square" rtlCol="0">
              <a:spAutoFit/>
            </a:bodyPr>
            <a:lstStyle/>
            <a:p>
              <a:pPr algn="ctr"/>
              <a:r>
                <a:rPr lang="en-US" altLang="ja-JP" sz="1200" b="1" dirty="0">
                  <a:latin typeface="+mn-ea"/>
                  <a:cs typeface="メイリオ"/>
                </a:rPr>
                <a:t>300</a:t>
              </a:r>
              <a:endParaRPr lang="ja-JP" altLang="en-US" sz="1200" b="1" dirty="0">
                <a:latin typeface="+mn-ea"/>
                <a:cs typeface="メイリオ"/>
              </a:endParaRPr>
            </a:p>
          </p:txBody>
        </p:sp>
        <p:sp>
          <p:nvSpPr>
            <p:cNvPr id="88" name="テキスト ボックス 87"/>
            <p:cNvSpPr txBox="1"/>
            <p:nvPr/>
          </p:nvSpPr>
          <p:spPr>
            <a:xfrm>
              <a:off x="2137012" y="3087365"/>
              <a:ext cx="500257" cy="218633"/>
            </a:xfrm>
            <a:prstGeom prst="rect">
              <a:avLst/>
            </a:prstGeom>
            <a:noFill/>
          </p:spPr>
          <p:txBody>
            <a:bodyPr wrap="square" rtlCol="0">
              <a:spAutoFit/>
            </a:bodyPr>
            <a:lstStyle/>
            <a:p>
              <a:pPr algn="ctr"/>
              <a:r>
                <a:rPr lang="en-US" altLang="ja-JP" sz="1200" b="1" dirty="0">
                  <a:latin typeface="+mn-ea"/>
                  <a:cs typeface="メイリオ"/>
                </a:rPr>
                <a:t>400</a:t>
              </a:r>
              <a:endParaRPr lang="ja-JP" altLang="en-US" sz="1200" b="1" dirty="0">
                <a:latin typeface="+mn-ea"/>
                <a:cs typeface="メイリオ"/>
              </a:endParaRPr>
            </a:p>
          </p:txBody>
        </p:sp>
        <p:sp>
          <p:nvSpPr>
            <p:cNvPr id="89" name="テキスト ボックス 88"/>
            <p:cNvSpPr txBox="1"/>
            <p:nvPr/>
          </p:nvSpPr>
          <p:spPr>
            <a:xfrm>
              <a:off x="2698023" y="3087365"/>
              <a:ext cx="500257" cy="218633"/>
            </a:xfrm>
            <a:prstGeom prst="rect">
              <a:avLst/>
            </a:prstGeom>
            <a:noFill/>
          </p:spPr>
          <p:txBody>
            <a:bodyPr wrap="square" rtlCol="0">
              <a:spAutoFit/>
            </a:bodyPr>
            <a:lstStyle/>
            <a:p>
              <a:pPr algn="ctr"/>
              <a:r>
                <a:rPr lang="en-US" altLang="ja-JP" sz="1200" b="1" dirty="0">
                  <a:latin typeface="+mn-ea"/>
                  <a:cs typeface="メイリオ"/>
                </a:rPr>
                <a:t>500</a:t>
              </a:r>
              <a:endParaRPr lang="ja-JP" altLang="en-US" sz="1200" b="1" dirty="0">
                <a:latin typeface="+mn-ea"/>
                <a:cs typeface="メイリオ"/>
              </a:endParaRPr>
            </a:p>
          </p:txBody>
        </p:sp>
        <p:sp>
          <p:nvSpPr>
            <p:cNvPr id="90" name="テキスト ボックス 89"/>
            <p:cNvSpPr txBox="1"/>
            <p:nvPr/>
          </p:nvSpPr>
          <p:spPr>
            <a:xfrm>
              <a:off x="3259034" y="3087365"/>
              <a:ext cx="500257" cy="218633"/>
            </a:xfrm>
            <a:prstGeom prst="rect">
              <a:avLst/>
            </a:prstGeom>
            <a:noFill/>
          </p:spPr>
          <p:txBody>
            <a:bodyPr wrap="square" rtlCol="0">
              <a:spAutoFit/>
            </a:bodyPr>
            <a:lstStyle/>
            <a:p>
              <a:pPr algn="ctr"/>
              <a:r>
                <a:rPr lang="en-US" altLang="ja-JP" sz="1200" b="1" dirty="0">
                  <a:latin typeface="+mn-ea"/>
                  <a:cs typeface="メイリオ"/>
                </a:rPr>
                <a:t>600</a:t>
              </a:r>
              <a:endParaRPr lang="ja-JP" altLang="en-US" sz="1200" b="1" dirty="0">
                <a:latin typeface="+mn-ea"/>
                <a:cs typeface="メイリオ"/>
              </a:endParaRPr>
            </a:p>
          </p:txBody>
        </p:sp>
        <p:sp>
          <p:nvSpPr>
            <p:cNvPr id="91" name="テキスト ボックス 90"/>
            <p:cNvSpPr txBox="1"/>
            <p:nvPr/>
          </p:nvSpPr>
          <p:spPr>
            <a:xfrm>
              <a:off x="3820046" y="3087365"/>
              <a:ext cx="500257" cy="218633"/>
            </a:xfrm>
            <a:prstGeom prst="rect">
              <a:avLst/>
            </a:prstGeom>
            <a:noFill/>
          </p:spPr>
          <p:txBody>
            <a:bodyPr wrap="square" rtlCol="0">
              <a:spAutoFit/>
            </a:bodyPr>
            <a:lstStyle/>
            <a:p>
              <a:pPr algn="ctr"/>
              <a:r>
                <a:rPr lang="en-US" altLang="ja-JP" sz="1200" b="1" dirty="0">
                  <a:latin typeface="+mn-ea"/>
                  <a:cs typeface="メイリオ"/>
                </a:rPr>
                <a:t>700</a:t>
              </a:r>
              <a:endParaRPr lang="ja-JP" altLang="en-US" sz="1200" b="1" dirty="0">
                <a:latin typeface="+mn-ea"/>
                <a:cs typeface="メイリオ"/>
              </a:endParaRPr>
            </a:p>
          </p:txBody>
        </p:sp>
        <p:cxnSp>
          <p:nvCxnSpPr>
            <p:cNvPr id="9" name="直線コネクタ 8"/>
            <p:cNvCxnSpPr/>
            <p:nvPr/>
          </p:nvCxnSpPr>
          <p:spPr>
            <a:xfrm>
              <a:off x="1269422" y="2998439"/>
              <a:ext cx="0" cy="112898"/>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97" name="直線コネクタ 96"/>
            <p:cNvCxnSpPr/>
            <p:nvPr/>
          </p:nvCxnSpPr>
          <p:spPr>
            <a:xfrm>
              <a:off x="4067390" y="2998439"/>
              <a:ext cx="0" cy="112898"/>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98" name="直線コネクタ 97"/>
            <p:cNvCxnSpPr/>
            <p:nvPr/>
          </p:nvCxnSpPr>
          <p:spPr>
            <a:xfrm>
              <a:off x="3509162" y="2998439"/>
              <a:ext cx="0" cy="112898"/>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99" name="直線コネクタ 98"/>
            <p:cNvCxnSpPr/>
            <p:nvPr/>
          </p:nvCxnSpPr>
          <p:spPr>
            <a:xfrm>
              <a:off x="2948151" y="2998439"/>
              <a:ext cx="0" cy="112898"/>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00" name="直線コネクタ 99"/>
            <p:cNvCxnSpPr/>
            <p:nvPr/>
          </p:nvCxnSpPr>
          <p:spPr>
            <a:xfrm>
              <a:off x="2387140" y="2998439"/>
              <a:ext cx="0" cy="112898"/>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01" name="直線コネクタ 100"/>
            <p:cNvCxnSpPr/>
            <p:nvPr/>
          </p:nvCxnSpPr>
          <p:spPr>
            <a:xfrm>
              <a:off x="1826129" y="3000564"/>
              <a:ext cx="0" cy="112898"/>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grpSp>
      <p:sp>
        <p:nvSpPr>
          <p:cNvPr id="103" name="テキスト ボックス 102"/>
          <p:cNvSpPr txBox="1"/>
          <p:nvPr/>
        </p:nvSpPr>
        <p:spPr>
          <a:xfrm rot="16200000">
            <a:off x="1660029" y="1951194"/>
            <a:ext cx="2628448" cy="338554"/>
          </a:xfrm>
          <a:prstGeom prst="rect">
            <a:avLst/>
          </a:prstGeom>
          <a:noFill/>
        </p:spPr>
        <p:txBody>
          <a:bodyPr wrap="square" rtlCol="0">
            <a:spAutoFit/>
          </a:bodyPr>
          <a:lstStyle/>
          <a:p>
            <a:pPr algn="ctr"/>
            <a:r>
              <a:rPr lang="ja-JP" altLang="en-US" sz="1600" b="1" dirty="0">
                <a:latin typeface="+mn-ea"/>
                <a:cs typeface="メイリオ"/>
              </a:rPr>
              <a:t>感度</a:t>
            </a:r>
          </a:p>
        </p:txBody>
      </p:sp>
      <p:sp>
        <p:nvSpPr>
          <p:cNvPr id="95" name="正方形/長方形 94"/>
          <p:cNvSpPr/>
          <p:nvPr/>
        </p:nvSpPr>
        <p:spPr>
          <a:xfrm>
            <a:off x="7215561" y="799308"/>
            <a:ext cx="1741151" cy="316865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n-ea"/>
            </a:endParaRPr>
          </a:p>
        </p:txBody>
      </p:sp>
      <p:sp>
        <p:nvSpPr>
          <p:cNvPr id="96" name="正方形/長方形 95"/>
          <p:cNvSpPr/>
          <p:nvPr/>
        </p:nvSpPr>
        <p:spPr>
          <a:xfrm>
            <a:off x="199363" y="799308"/>
            <a:ext cx="2391162" cy="5275977"/>
          </a:xfrm>
          <a:prstGeom prst="rect">
            <a:avLst/>
          </a:prstGeom>
          <a:solidFill>
            <a:srgbClr val="EADB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n-ea"/>
            </a:endParaRPr>
          </a:p>
        </p:txBody>
      </p:sp>
      <p:grpSp>
        <p:nvGrpSpPr>
          <p:cNvPr id="102" name="図形グループ 166"/>
          <p:cNvGrpSpPr/>
          <p:nvPr/>
        </p:nvGrpSpPr>
        <p:grpSpPr>
          <a:xfrm>
            <a:off x="589744" y="2131550"/>
            <a:ext cx="1392683" cy="1051277"/>
            <a:chOff x="215866" y="2555831"/>
            <a:chExt cx="2378268" cy="1795255"/>
          </a:xfrm>
        </p:grpSpPr>
        <p:pic>
          <p:nvPicPr>
            <p:cNvPr id="105" name="図 104"/>
            <p:cNvPicPr>
              <a:picLocks noChangeAspect="1"/>
            </p:cNvPicPr>
            <p:nvPr/>
          </p:nvPicPr>
          <p:blipFill rotWithShape="1">
            <a:blip r:embed="rId3"/>
            <a:srcRect l="19736" t="25644" r="26543" b="32817"/>
            <a:stretch/>
          </p:blipFill>
          <p:spPr>
            <a:xfrm>
              <a:off x="215866" y="3056409"/>
              <a:ext cx="2325415" cy="1294677"/>
            </a:xfrm>
            <a:prstGeom prst="rect">
              <a:avLst/>
            </a:prstGeom>
          </p:spPr>
        </p:pic>
        <p:sp>
          <p:nvSpPr>
            <p:cNvPr id="107" name="テキスト ボックス 106"/>
            <p:cNvSpPr txBox="1"/>
            <p:nvPr/>
          </p:nvSpPr>
          <p:spPr>
            <a:xfrm>
              <a:off x="415737" y="2555831"/>
              <a:ext cx="2178397" cy="578145"/>
            </a:xfrm>
            <a:prstGeom prst="rect">
              <a:avLst/>
            </a:prstGeom>
            <a:noFill/>
          </p:spPr>
          <p:txBody>
            <a:bodyPr wrap="square" rtlCol="0">
              <a:spAutoFit/>
            </a:bodyPr>
            <a:lstStyle/>
            <a:p>
              <a:pPr algn="ctr"/>
              <a:r>
                <a:rPr lang="ja-JP" altLang="en-US" sz="1600" b="1" dirty="0">
                  <a:latin typeface="+mn-ea"/>
                  <a:cs typeface="メイリオ"/>
                </a:rPr>
                <a:t>アザミウマ</a:t>
              </a:r>
            </a:p>
          </p:txBody>
        </p:sp>
      </p:grpSp>
      <p:grpSp>
        <p:nvGrpSpPr>
          <p:cNvPr id="108" name="図形グループ 169"/>
          <p:cNvGrpSpPr/>
          <p:nvPr/>
        </p:nvGrpSpPr>
        <p:grpSpPr>
          <a:xfrm>
            <a:off x="484074" y="854310"/>
            <a:ext cx="1875559" cy="1072994"/>
            <a:chOff x="-32408" y="4204095"/>
            <a:chExt cx="3202869" cy="1832339"/>
          </a:xfrm>
        </p:grpSpPr>
        <p:sp>
          <p:nvSpPr>
            <p:cNvPr id="109" name="テキスト ボックス 108"/>
            <p:cNvSpPr txBox="1"/>
            <p:nvPr/>
          </p:nvSpPr>
          <p:spPr>
            <a:xfrm>
              <a:off x="-32408" y="4204095"/>
              <a:ext cx="3202869" cy="578145"/>
            </a:xfrm>
            <a:prstGeom prst="rect">
              <a:avLst/>
            </a:prstGeom>
            <a:noFill/>
          </p:spPr>
          <p:txBody>
            <a:bodyPr wrap="square" rtlCol="0">
              <a:spAutoFit/>
            </a:bodyPr>
            <a:lstStyle/>
            <a:p>
              <a:pPr algn="ctr"/>
              <a:r>
                <a:rPr lang="ja-JP" altLang="en-US" sz="1600" b="1" dirty="0">
                  <a:latin typeface="+mn-ea"/>
                  <a:cs typeface="メイリオ"/>
                </a:rPr>
                <a:t>ショウジョウバエ</a:t>
              </a:r>
            </a:p>
          </p:txBody>
        </p:sp>
        <p:pic>
          <p:nvPicPr>
            <p:cNvPr id="110" name="図 109"/>
            <p:cNvPicPr>
              <a:picLocks noChangeAspect="1"/>
            </p:cNvPicPr>
            <p:nvPr/>
          </p:nvPicPr>
          <p:blipFill rotWithShape="1">
            <a:blip r:embed="rId4">
              <a:extLst>
                <a:ext uri="{BEBA8EAE-BF5A-486C-A8C5-ECC9F3942E4B}">
                  <a14:imgProps xmlns:a14="http://schemas.microsoft.com/office/drawing/2010/main">
                    <a14:imgLayer r:embed="rId5">
                      <a14:imgEffect>
                        <a14:saturation sat="66000"/>
                      </a14:imgEffect>
                    </a14:imgLayer>
                  </a14:imgProps>
                </a:ext>
              </a:extLst>
            </a:blip>
            <a:srcRect l="17833" t="29506" r="6914" b="14851"/>
            <a:stretch/>
          </p:blipFill>
          <p:spPr>
            <a:xfrm>
              <a:off x="285271" y="4711583"/>
              <a:ext cx="2241039" cy="1324851"/>
            </a:xfrm>
            <a:prstGeom prst="rect">
              <a:avLst/>
            </a:prstGeom>
          </p:spPr>
        </p:pic>
      </p:grpSp>
      <p:grpSp>
        <p:nvGrpSpPr>
          <p:cNvPr id="111" name="図形グループ 172"/>
          <p:cNvGrpSpPr/>
          <p:nvPr/>
        </p:nvGrpSpPr>
        <p:grpSpPr>
          <a:xfrm>
            <a:off x="437242" y="3377545"/>
            <a:ext cx="1672644" cy="1145834"/>
            <a:chOff x="-47965" y="232288"/>
            <a:chExt cx="2856354" cy="1956728"/>
          </a:xfrm>
        </p:grpSpPr>
        <p:sp>
          <p:nvSpPr>
            <p:cNvPr id="112" name="テキスト ボックス 111"/>
            <p:cNvSpPr txBox="1"/>
            <p:nvPr/>
          </p:nvSpPr>
          <p:spPr>
            <a:xfrm>
              <a:off x="-47965" y="232288"/>
              <a:ext cx="2856354" cy="578145"/>
            </a:xfrm>
            <a:prstGeom prst="rect">
              <a:avLst/>
            </a:prstGeom>
            <a:noFill/>
          </p:spPr>
          <p:txBody>
            <a:bodyPr wrap="square" rtlCol="0">
              <a:spAutoFit/>
            </a:bodyPr>
            <a:lstStyle/>
            <a:p>
              <a:pPr algn="ctr"/>
              <a:r>
                <a:rPr lang="ja-JP" altLang="en-US" sz="1600" b="1" dirty="0">
                  <a:latin typeface="+mn-ea"/>
                  <a:cs typeface="メイリオ"/>
                </a:rPr>
                <a:t>ウンカ</a:t>
              </a:r>
            </a:p>
          </p:txBody>
        </p:sp>
        <p:pic>
          <p:nvPicPr>
            <p:cNvPr id="113" name="図 112"/>
            <p:cNvPicPr>
              <a:picLocks noChangeAspect="1"/>
            </p:cNvPicPr>
            <p:nvPr/>
          </p:nvPicPr>
          <p:blipFill rotWithShape="1">
            <a:blip r:embed="rId6">
              <a:extLst>
                <a:ext uri="{BEBA8EAE-BF5A-486C-A8C5-ECC9F3942E4B}">
                  <a14:imgProps xmlns:a14="http://schemas.microsoft.com/office/drawing/2010/main">
                    <a14:imgLayer r:embed="rId7">
                      <a14:imgEffect>
                        <a14:saturation sat="200000"/>
                      </a14:imgEffect>
                    </a14:imgLayer>
                  </a14:imgProps>
                </a:ext>
              </a:extLst>
            </a:blip>
            <a:srcRect l="10053" t="16786" r="55219" b="14134"/>
            <a:stretch/>
          </p:blipFill>
          <p:spPr>
            <a:xfrm rot="5400000">
              <a:off x="666759" y="329465"/>
              <a:ext cx="1426908" cy="2292194"/>
            </a:xfrm>
            <a:prstGeom prst="rect">
              <a:avLst/>
            </a:prstGeom>
          </p:spPr>
        </p:pic>
      </p:grpSp>
      <p:grpSp>
        <p:nvGrpSpPr>
          <p:cNvPr id="114" name="図形グループ 175"/>
          <p:cNvGrpSpPr/>
          <p:nvPr/>
        </p:nvGrpSpPr>
        <p:grpSpPr>
          <a:xfrm>
            <a:off x="341318" y="4727449"/>
            <a:ext cx="1875559" cy="1163236"/>
            <a:chOff x="1853026" y="233500"/>
            <a:chExt cx="3202868" cy="1986442"/>
          </a:xfrm>
        </p:grpSpPr>
        <p:pic>
          <p:nvPicPr>
            <p:cNvPr id="115" name="図 114"/>
            <p:cNvPicPr>
              <a:picLocks noChangeAspect="1"/>
            </p:cNvPicPr>
            <p:nvPr/>
          </p:nvPicPr>
          <p:blipFill>
            <a:blip r:embed="rId8"/>
            <a:stretch>
              <a:fillRect/>
            </a:stretch>
          </p:blipFill>
          <p:spPr>
            <a:xfrm>
              <a:off x="2438863" y="811644"/>
              <a:ext cx="2124186" cy="1408298"/>
            </a:xfrm>
            <a:prstGeom prst="rect">
              <a:avLst/>
            </a:prstGeom>
          </p:spPr>
        </p:pic>
        <p:sp>
          <p:nvSpPr>
            <p:cNvPr id="116" name="テキスト ボックス 115"/>
            <p:cNvSpPr txBox="1"/>
            <p:nvPr/>
          </p:nvSpPr>
          <p:spPr>
            <a:xfrm>
              <a:off x="1853026" y="233500"/>
              <a:ext cx="3202868" cy="578144"/>
            </a:xfrm>
            <a:prstGeom prst="rect">
              <a:avLst/>
            </a:prstGeom>
            <a:noFill/>
          </p:spPr>
          <p:txBody>
            <a:bodyPr wrap="square" rtlCol="0">
              <a:spAutoFit/>
            </a:bodyPr>
            <a:lstStyle/>
            <a:p>
              <a:pPr algn="ctr"/>
              <a:r>
                <a:rPr lang="ja-JP" altLang="en-US" sz="1600" b="1" dirty="0">
                  <a:latin typeface="+mn-ea"/>
                </a:rPr>
                <a:t>コクヌストモドキ</a:t>
              </a:r>
              <a:endParaRPr lang="ja-JP" altLang="en-US" sz="1600" b="1" dirty="0">
                <a:latin typeface="+mn-ea"/>
                <a:cs typeface="メイリオ"/>
              </a:endParaRPr>
            </a:p>
          </p:txBody>
        </p:sp>
      </p:grpSp>
      <p:sp>
        <p:nvSpPr>
          <p:cNvPr id="118" name="正方形/長方形 117"/>
          <p:cNvSpPr/>
          <p:nvPr/>
        </p:nvSpPr>
        <p:spPr>
          <a:xfrm>
            <a:off x="3483758" y="4528114"/>
            <a:ext cx="3424224" cy="1547171"/>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grpSp>
        <p:nvGrpSpPr>
          <p:cNvPr id="119" name="図形グループ 178"/>
          <p:cNvGrpSpPr/>
          <p:nvPr/>
        </p:nvGrpSpPr>
        <p:grpSpPr>
          <a:xfrm>
            <a:off x="3825935" y="4590202"/>
            <a:ext cx="997315" cy="1190092"/>
            <a:chOff x="5294034" y="277566"/>
            <a:chExt cx="1591855" cy="1923767"/>
          </a:xfrm>
        </p:grpSpPr>
        <p:sp>
          <p:nvSpPr>
            <p:cNvPr id="120" name="テキスト ボックス 119"/>
            <p:cNvSpPr txBox="1"/>
            <p:nvPr/>
          </p:nvSpPr>
          <p:spPr>
            <a:xfrm>
              <a:off x="5294034" y="277566"/>
              <a:ext cx="1591855" cy="547268"/>
            </a:xfrm>
            <a:prstGeom prst="rect">
              <a:avLst/>
            </a:prstGeom>
            <a:noFill/>
          </p:spPr>
          <p:txBody>
            <a:bodyPr wrap="square" rtlCol="0">
              <a:spAutoFit/>
            </a:bodyPr>
            <a:lstStyle/>
            <a:p>
              <a:pPr algn="ctr"/>
              <a:r>
                <a:rPr lang="ja-JP" altLang="en-US" sz="1600" b="1" dirty="0">
                  <a:latin typeface="+mn-ea"/>
                  <a:cs typeface="メイリオ"/>
                </a:rPr>
                <a:t>ヨコバイ</a:t>
              </a:r>
            </a:p>
          </p:txBody>
        </p:sp>
        <p:pic>
          <p:nvPicPr>
            <p:cNvPr id="121" name="図 120"/>
            <p:cNvPicPr>
              <a:picLocks noChangeAspect="1"/>
            </p:cNvPicPr>
            <p:nvPr/>
          </p:nvPicPr>
          <p:blipFill rotWithShape="1">
            <a:blip r:embed="rId9">
              <a:extLst>
                <a:ext uri="{BEBA8EAE-BF5A-486C-A8C5-ECC9F3942E4B}">
                  <a14:imgProps xmlns:a14="http://schemas.microsoft.com/office/drawing/2010/main">
                    <a14:imgLayer r:embed="rId10">
                      <a14:imgEffect>
                        <a14:saturation sat="66000"/>
                      </a14:imgEffect>
                    </a14:imgLayer>
                  </a14:imgProps>
                </a:ext>
              </a:extLst>
            </a:blip>
            <a:srcRect l="37746" t="19376" r="35524" b="24212"/>
            <a:stretch/>
          </p:blipFill>
          <p:spPr>
            <a:xfrm>
              <a:off x="5526121" y="750910"/>
              <a:ext cx="1081313" cy="1450423"/>
            </a:xfrm>
            <a:prstGeom prst="rect">
              <a:avLst/>
            </a:prstGeom>
          </p:spPr>
        </p:pic>
      </p:grpSp>
      <p:grpSp>
        <p:nvGrpSpPr>
          <p:cNvPr id="122" name="図形グループ 181"/>
          <p:cNvGrpSpPr/>
          <p:nvPr/>
        </p:nvGrpSpPr>
        <p:grpSpPr>
          <a:xfrm>
            <a:off x="5454748" y="4590202"/>
            <a:ext cx="1241878" cy="1319233"/>
            <a:chOff x="6666415" y="278912"/>
            <a:chExt cx="2120740" cy="2252839"/>
          </a:xfrm>
        </p:grpSpPr>
        <p:pic>
          <p:nvPicPr>
            <p:cNvPr id="123" name="図 122"/>
            <p:cNvPicPr>
              <a:picLocks noChangeAspect="1"/>
            </p:cNvPicPr>
            <p:nvPr/>
          </p:nvPicPr>
          <p:blipFill>
            <a:blip r:embed="rId11"/>
            <a:stretch>
              <a:fillRect/>
            </a:stretch>
          </p:blipFill>
          <p:spPr>
            <a:xfrm>
              <a:off x="6735547" y="780714"/>
              <a:ext cx="1758019" cy="1751037"/>
            </a:xfrm>
            <a:prstGeom prst="rect">
              <a:avLst/>
            </a:prstGeom>
          </p:spPr>
        </p:pic>
        <p:sp>
          <p:nvSpPr>
            <p:cNvPr id="124" name="テキスト ボックス 123"/>
            <p:cNvSpPr txBox="1"/>
            <p:nvPr/>
          </p:nvSpPr>
          <p:spPr>
            <a:xfrm>
              <a:off x="6666415" y="278912"/>
              <a:ext cx="2120740" cy="578145"/>
            </a:xfrm>
            <a:prstGeom prst="rect">
              <a:avLst/>
            </a:prstGeom>
            <a:noFill/>
          </p:spPr>
          <p:txBody>
            <a:bodyPr wrap="square" rtlCol="0">
              <a:spAutoFit/>
            </a:bodyPr>
            <a:lstStyle/>
            <a:p>
              <a:pPr algn="ctr"/>
              <a:r>
                <a:rPr lang="ja-JP" altLang="en-US" sz="1600" b="1" dirty="0">
                  <a:latin typeface="+mn-ea"/>
                  <a:cs typeface="メイリオ"/>
                </a:rPr>
                <a:t>コナジラミ</a:t>
              </a:r>
            </a:p>
          </p:txBody>
        </p:sp>
      </p:grpSp>
      <p:cxnSp>
        <p:nvCxnSpPr>
          <p:cNvPr id="125" name="直線コネクタ 124"/>
          <p:cNvCxnSpPr>
            <a:stCxn id="92" idx="2"/>
          </p:cNvCxnSpPr>
          <p:nvPr/>
        </p:nvCxnSpPr>
        <p:spPr>
          <a:xfrm>
            <a:off x="5461027" y="3404270"/>
            <a:ext cx="0" cy="1127019"/>
          </a:xfrm>
          <a:prstGeom prst="line">
            <a:avLst/>
          </a:prstGeom>
          <a:ln w="22225">
            <a:solidFill>
              <a:srgbClr val="7FB7DF"/>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127" name="テキスト ボックス 126"/>
          <p:cNvSpPr txBox="1"/>
          <p:nvPr/>
        </p:nvSpPr>
        <p:spPr>
          <a:xfrm>
            <a:off x="3483758" y="3690665"/>
            <a:ext cx="2812048" cy="338554"/>
          </a:xfrm>
          <a:prstGeom prst="rect">
            <a:avLst/>
          </a:prstGeom>
          <a:noFill/>
        </p:spPr>
        <p:txBody>
          <a:bodyPr wrap="square" rtlCol="0">
            <a:spAutoFit/>
          </a:bodyPr>
          <a:lstStyle/>
          <a:p>
            <a:pPr algn="ctr"/>
            <a:r>
              <a:rPr lang="ja-JP" altLang="en-US" sz="1600" b="1" dirty="0">
                <a:latin typeface="+mn-ea"/>
                <a:cs typeface="メイリオ"/>
              </a:rPr>
              <a:t>波長</a:t>
            </a:r>
            <a:r>
              <a:rPr lang="en-US" altLang="ja-JP" sz="1600" b="1" dirty="0">
                <a:latin typeface="+mn-ea"/>
                <a:cs typeface="メイリオ"/>
              </a:rPr>
              <a:t> (nm)</a:t>
            </a:r>
            <a:endParaRPr lang="ja-JP" altLang="en-US" sz="1600" b="1" dirty="0">
              <a:latin typeface="+mn-ea"/>
              <a:cs typeface="メイリオ"/>
            </a:endParaRPr>
          </a:p>
        </p:txBody>
      </p:sp>
      <p:grpSp>
        <p:nvGrpSpPr>
          <p:cNvPr id="128" name="図形グループ 187"/>
          <p:cNvGrpSpPr/>
          <p:nvPr/>
        </p:nvGrpSpPr>
        <p:grpSpPr>
          <a:xfrm>
            <a:off x="7454393" y="947869"/>
            <a:ext cx="1385691" cy="1200206"/>
            <a:chOff x="4994720" y="4070146"/>
            <a:chExt cx="1331314" cy="1195682"/>
          </a:xfrm>
        </p:grpSpPr>
        <p:sp>
          <p:nvSpPr>
            <p:cNvPr id="129" name="テキスト ボックス 128"/>
            <p:cNvSpPr txBox="1"/>
            <p:nvPr/>
          </p:nvSpPr>
          <p:spPr>
            <a:xfrm>
              <a:off x="4994720" y="4070146"/>
              <a:ext cx="1331314" cy="337278"/>
            </a:xfrm>
            <a:prstGeom prst="rect">
              <a:avLst/>
            </a:prstGeom>
            <a:noFill/>
          </p:spPr>
          <p:txBody>
            <a:bodyPr wrap="square" rtlCol="0">
              <a:spAutoFit/>
            </a:bodyPr>
            <a:lstStyle/>
            <a:p>
              <a:pPr algn="ctr"/>
              <a:r>
                <a:rPr lang="ja-JP" altLang="en-US" sz="1600" b="1" dirty="0">
                  <a:latin typeface="+mn-ea"/>
                  <a:cs typeface="メイリオ"/>
                </a:rPr>
                <a:t>コマユバチ</a:t>
              </a:r>
            </a:p>
          </p:txBody>
        </p:sp>
        <p:pic>
          <p:nvPicPr>
            <p:cNvPr id="130" name="Picture 6" descr="http://www.daff.qld.gov.au/images/Biosecurity_GeneralPlantHealthPestsDiseaseAndWeeds/Insects-stinging-microplitis1-250.jpg"/>
            <p:cNvPicPr>
              <a:picLocks noChangeAspect="1" noChangeArrowheads="1"/>
            </p:cNvPicPr>
            <p:nvPr/>
          </p:nvPicPr>
          <p:blipFill rotWithShape="1">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rcRect l="15461" t="13660" r="19277" b="30172"/>
            <a:stretch/>
          </p:blipFill>
          <p:spPr bwMode="auto">
            <a:xfrm>
              <a:off x="5102746" y="4355925"/>
              <a:ext cx="1115263" cy="9099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31" name="図形グループ 184"/>
          <p:cNvGrpSpPr/>
          <p:nvPr/>
        </p:nvGrpSpPr>
        <p:grpSpPr>
          <a:xfrm>
            <a:off x="7534653" y="2572424"/>
            <a:ext cx="1219225" cy="1137907"/>
            <a:chOff x="7252037" y="3147106"/>
            <a:chExt cx="1792689" cy="1683011"/>
          </a:xfrm>
        </p:grpSpPr>
        <p:sp>
          <p:nvSpPr>
            <p:cNvPr id="132" name="テキスト ボックス 131"/>
            <p:cNvSpPr txBox="1"/>
            <p:nvPr/>
          </p:nvSpPr>
          <p:spPr>
            <a:xfrm>
              <a:off x="7252037" y="3147106"/>
              <a:ext cx="1792689" cy="500735"/>
            </a:xfrm>
            <a:prstGeom prst="rect">
              <a:avLst/>
            </a:prstGeom>
            <a:noFill/>
          </p:spPr>
          <p:txBody>
            <a:bodyPr wrap="square" rtlCol="0">
              <a:spAutoFit/>
            </a:bodyPr>
            <a:lstStyle/>
            <a:p>
              <a:pPr algn="ctr"/>
              <a:r>
                <a:rPr lang="ja-JP" altLang="en-US" sz="1600" b="1" dirty="0">
                  <a:latin typeface="+mn-ea"/>
                  <a:cs typeface="メイリオ"/>
                </a:rPr>
                <a:t>ヨトウガ</a:t>
              </a:r>
            </a:p>
          </p:txBody>
        </p:sp>
        <p:pic>
          <p:nvPicPr>
            <p:cNvPr id="133" name="図 132"/>
            <p:cNvPicPr>
              <a:picLocks noChangeAspect="1"/>
            </p:cNvPicPr>
            <p:nvPr/>
          </p:nvPicPr>
          <p:blipFill rotWithShape="1">
            <a:blip r:embed="rId14"/>
            <a:srcRect l="8575" t="11972" r="11917" b="10493"/>
            <a:stretch/>
          </p:blipFill>
          <p:spPr>
            <a:xfrm>
              <a:off x="7268667" y="3594493"/>
              <a:ext cx="1776059" cy="1235624"/>
            </a:xfrm>
            <a:prstGeom prst="rect">
              <a:avLst/>
            </a:prstGeom>
          </p:spPr>
        </p:pic>
      </p:grpSp>
      <p:cxnSp>
        <p:nvCxnSpPr>
          <p:cNvPr id="134" name="直線コネクタ 133"/>
          <p:cNvCxnSpPr/>
          <p:nvPr/>
        </p:nvCxnSpPr>
        <p:spPr>
          <a:xfrm>
            <a:off x="5953878" y="1889365"/>
            <a:ext cx="1245884" cy="0"/>
          </a:xfrm>
          <a:prstGeom prst="line">
            <a:avLst/>
          </a:prstGeom>
          <a:ln w="22225">
            <a:solidFill>
              <a:srgbClr val="7FD7A7"/>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75" name="直線コネクタ 74"/>
          <p:cNvCxnSpPr>
            <a:endCxn id="15" idx="2"/>
          </p:cNvCxnSpPr>
          <p:nvPr/>
        </p:nvCxnSpPr>
        <p:spPr>
          <a:xfrm flipV="1">
            <a:off x="4263408" y="3408080"/>
            <a:ext cx="0" cy="437016"/>
          </a:xfrm>
          <a:prstGeom prst="line">
            <a:avLst/>
          </a:prstGeom>
          <a:ln w="22225">
            <a:solidFill>
              <a:srgbClr val="EADBF4"/>
            </a:solidFill>
          </a:ln>
          <a:effectLst/>
        </p:spPr>
        <p:style>
          <a:lnRef idx="2">
            <a:schemeClr val="accent1"/>
          </a:lnRef>
          <a:fillRef idx="0">
            <a:schemeClr val="accent1"/>
          </a:fillRef>
          <a:effectRef idx="1">
            <a:schemeClr val="accent1"/>
          </a:effectRef>
          <a:fontRef idx="minor">
            <a:schemeClr val="tx1"/>
          </a:fontRef>
        </p:style>
      </p:cxnSp>
      <p:pic>
        <p:nvPicPr>
          <p:cNvPr id="59" name="図 58">
            <a:extLst>
              <a:ext uri="{FF2B5EF4-FFF2-40B4-BE49-F238E27FC236}">
                <a16:creationId xmlns:a16="http://schemas.microsoft.com/office/drawing/2014/main" id="{F0F0A8EA-9E18-5F4E-A76D-8F2FD0CCC8AB}"/>
              </a:ext>
            </a:extLst>
          </p:cNvPr>
          <p:cNvPicPr>
            <a:picLocks noChangeAspect="1"/>
          </p:cNvPicPr>
          <p:nvPr/>
        </p:nvPicPr>
        <p:blipFill>
          <a:blip r:embed="rId15"/>
          <a:stretch>
            <a:fillRect/>
          </a:stretch>
        </p:blipFill>
        <p:spPr>
          <a:xfrm>
            <a:off x="4593771" y="3991496"/>
            <a:ext cx="2187388" cy="276997"/>
          </a:xfrm>
          <a:prstGeom prst="rect">
            <a:avLst/>
          </a:prstGeom>
        </p:spPr>
      </p:pic>
    </p:spTree>
    <p:extLst>
      <p:ext uri="{BB962C8B-B14F-4D97-AF65-F5344CB8AC3E}">
        <p14:creationId xmlns:p14="http://schemas.microsoft.com/office/powerpoint/2010/main" val="14395400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図 46"/>
          <p:cNvPicPr>
            <a:picLocks noChangeAspect="1"/>
          </p:cNvPicPr>
          <p:nvPr/>
        </p:nvPicPr>
        <p:blipFill>
          <a:blip r:embed="rId3"/>
          <a:stretch>
            <a:fillRect/>
          </a:stretch>
        </p:blipFill>
        <p:spPr>
          <a:xfrm>
            <a:off x="6936687" y="3405672"/>
            <a:ext cx="1819967" cy="1387456"/>
          </a:xfrm>
          <a:prstGeom prst="rect">
            <a:avLst/>
          </a:prstGeom>
        </p:spPr>
      </p:pic>
      <p:sp>
        <p:nvSpPr>
          <p:cNvPr id="5" name="テキスト ボックス 4"/>
          <p:cNvSpPr txBox="1"/>
          <p:nvPr/>
        </p:nvSpPr>
        <p:spPr>
          <a:xfrm>
            <a:off x="2397506" y="6057089"/>
            <a:ext cx="854282" cy="369332"/>
          </a:xfrm>
          <a:prstGeom prst="rect">
            <a:avLst/>
          </a:prstGeom>
          <a:noFill/>
        </p:spPr>
        <p:txBody>
          <a:bodyPr wrap="square" rtlCol="0">
            <a:spAutoFit/>
          </a:bodyPr>
          <a:lstStyle/>
          <a:p>
            <a:pPr algn="ctr"/>
            <a:r>
              <a:rPr kumimoji="1" lang="en-US" altLang="ja-JP" dirty="0">
                <a:latin typeface="ヒラギノ角ゴ ProN W6"/>
                <a:ea typeface="ヒラギノ角ゴ ProN W6"/>
                <a:cs typeface="ヒラギノ角ゴ ProN W6"/>
              </a:rPr>
              <a:t>200</a:t>
            </a:r>
            <a:endParaRPr kumimoji="1" lang="ja-JP" altLang="en-US" dirty="0">
              <a:latin typeface="ヒラギノ角ゴ ProN W6"/>
              <a:ea typeface="ヒラギノ角ゴ ProN W6"/>
              <a:cs typeface="ヒラギノ角ゴ ProN W6"/>
            </a:endParaRPr>
          </a:p>
        </p:txBody>
      </p:sp>
      <p:sp>
        <p:nvSpPr>
          <p:cNvPr id="6" name="テキスト ボックス 5"/>
          <p:cNvSpPr txBox="1"/>
          <p:nvPr/>
        </p:nvSpPr>
        <p:spPr>
          <a:xfrm>
            <a:off x="3023329" y="6057089"/>
            <a:ext cx="854282" cy="369332"/>
          </a:xfrm>
          <a:prstGeom prst="rect">
            <a:avLst/>
          </a:prstGeom>
          <a:noFill/>
        </p:spPr>
        <p:txBody>
          <a:bodyPr wrap="square" rtlCol="0">
            <a:spAutoFit/>
          </a:bodyPr>
          <a:lstStyle/>
          <a:p>
            <a:pPr algn="ctr"/>
            <a:r>
              <a:rPr kumimoji="1" lang="en-US" altLang="ja-JP" dirty="0">
                <a:latin typeface="ヒラギノ角ゴ ProN W6"/>
                <a:ea typeface="ヒラギノ角ゴ ProN W6"/>
                <a:cs typeface="ヒラギノ角ゴ ProN W6"/>
              </a:rPr>
              <a:t>300</a:t>
            </a:r>
            <a:endParaRPr kumimoji="1" lang="ja-JP" altLang="en-US" dirty="0">
              <a:latin typeface="ヒラギノ角ゴ ProN W6"/>
              <a:ea typeface="ヒラギノ角ゴ ProN W6"/>
              <a:cs typeface="ヒラギノ角ゴ ProN W6"/>
            </a:endParaRPr>
          </a:p>
        </p:txBody>
      </p:sp>
      <p:sp>
        <p:nvSpPr>
          <p:cNvPr id="7" name="テキスト ボックス 6"/>
          <p:cNvSpPr txBox="1"/>
          <p:nvPr/>
        </p:nvSpPr>
        <p:spPr>
          <a:xfrm>
            <a:off x="3649154" y="6057089"/>
            <a:ext cx="854282" cy="369332"/>
          </a:xfrm>
          <a:prstGeom prst="rect">
            <a:avLst/>
          </a:prstGeom>
          <a:noFill/>
        </p:spPr>
        <p:txBody>
          <a:bodyPr wrap="square" rtlCol="0">
            <a:spAutoFit/>
          </a:bodyPr>
          <a:lstStyle/>
          <a:p>
            <a:pPr algn="ctr"/>
            <a:r>
              <a:rPr kumimoji="1" lang="en-US" altLang="ja-JP" dirty="0">
                <a:latin typeface="ヒラギノ角ゴ ProN W6"/>
                <a:ea typeface="ヒラギノ角ゴ ProN W6"/>
                <a:cs typeface="ヒラギノ角ゴ ProN W6"/>
              </a:rPr>
              <a:t>400</a:t>
            </a:r>
            <a:endParaRPr kumimoji="1" lang="ja-JP" altLang="en-US" dirty="0">
              <a:latin typeface="ヒラギノ角ゴ ProN W6"/>
              <a:ea typeface="ヒラギノ角ゴ ProN W6"/>
              <a:cs typeface="ヒラギノ角ゴ ProN W6"/>
            </a:endParaRPr>
          </a:p>
        </p:txBody>
      </p:sp>
      <p:sp>
        <p:nvSpPr>
          <p:cNvPr id="8" name="テキスト ボックス 7"/>
          <p:cNvSpPr txBox="1"/>
          <p:nvPr/>
        </p:nvSpPr>
        <p:spPr>
          <a:xfrm>
            <a:off x="4274976" y="6057089"/>
            <a:ext cx="854282" cy="369332"/>
          </a:xfrm>
          <a:prstGeom prst="rect">
            <a:avLst/>
          </a:prstGeom>
          <a:noFill/>
        </p:spPr>
        <p:txBody>
          <a:bodyPr wrap="square" rtlCol="0">
            <a:spAutoFit/>
          </a:bodyPr>
          <a:lstStyle/>
          <a:p>
            <a:pPr algn="ctr"/>
            <a:r>
              <a:rPr kumimoji="1" lang="en-US" altLang="ja-JP" dirty="0">
                <a:latin typeface="ヒラギノ角ゴ ProN W6"/>
                <a:ea typeface="ヒラギノ角ゴ ProN W6"/>
                <a:cs typeface="ヒラギノ角ゴ ProN W6"/>
              </a:rPr>
              <a:t>500</a:t>
            </a:r>
            <a:endParaRPr kumimoji="1" lang="ja-JP" altLang="en-US" dirty="0">
              <a:latin typeface="ヒラギノ角ゴ ProN W6"/>
              <a:ea typeface="ヒラギノ角ゴ ProN W6"/>
              <a:cs typeface="ヒラギノ角ゴ ProN W6"/>
            </a:endParaRPr>
          </a:p>
        </p:txBody>
      </p:sp>
      <p:sp>
        <p:nvSpPr>
          <p:cNvPr id="9" name="テキスト ボックス 8"/>
          <p:cNvSpPr txBox="1"/>
          <p:nvPr/>
        </p:nvSpPr>
        <p:spPr>
          <a:xfrm>
            <a:off x="4900800" y="6057089"/>
            <a:ext cx="854282" cy="369332"/>
          </a:xfrm>
          <a:prstGeom prst="rect">
            <a:avLst/>
          </a:prstGeom>
          <a:noFill/>
        </p:spPr>
        <p:txBody>
          <a:bodyPr wrap="square" rtlCol="0">
            <a:spAutoFit/>
          </a:bodyPr>
          <a:lstStyle/>
          <a:p>
            <a:pPr algn="ctr"/>
            <a:r>
              <a:rPr kumimoji="1" lang="en-US" altLang="ja-JP" dirty="0">
                <a:latin typeface="ヒラギノ角ゴ ProN W6"/>
                <a:ea typeface="ヒラギノ角ゴ ProN W6"/>
                <a:cs typeface="ヒラギノ角ゴ ProN W6"/>
              </a:rPr>
              <a:t>600</a:t>
            </a:r>
            <a:endParaRPr kumimoji="1" lang="ja-JP" altLang="en-US" dirty="0">
              <a:latin typeface="ヒラギノ角ゴ ProN W6"/>
              <a:ea typeface="ヒラギノ角ゴ ProN W6"/>
              <a:cs typeface="ヒラギノ角ゴ ProN W6"/>
            </a:endParaRPr>
          </a:p>
        </p:txBody>
      </p:sp>
      <p:sp>
        <p:nvSpPr>
          <p:cNvPr id="10" name="テキスト ボックス 9"/>
          <p:cNvSpPr txBox="1"/>
          <p:nvPr/>
        </p:nvSpPr>
        <p:spPr>
          <a:xfrm>
            <a:off x="5526623" y="6057089"/>
            <a:ext cx="854282" cy="369332"/>
          </a:xfrm>
          <a:prstGeom prst="rect">
            <a:avLst/>
          </a:prstGeom>
          <a:noFill/>
        </p:spPr>
        <p:txBody>
          <a:bodyPr wrap="square" rtlCol="0">
            <a:spAutoFit/>
          </a:bodyPr>
          <a:lstStyle/>
          <a:p>
            <a:pPr algn="ctr"/>
            <a:r>
              <a:rPr kumimoji="1" lang="en-US" altLang="ja-JP" dirty="0">
                <a:latin typeface="ヒラギノ角ゴ ProN W6"/>
                <a:ea typeface="ヒラギノ角ゴ ProN W6"/>
                <a:cs typeface="ヒラギノ角ゴ ProN W6"/>
              </a:rPr>
              <a:t>700</a:t>
            </a:r>
            <a:endParaRPr kumimoji="1" lang="ja-JP" altLang="en-US" dirty="0">
              <a:latin typeface="ヒラギノ角ゴ ProN W6"/>
              <a:ea typeface="ヒラギノ角ゴ ProN W6"/>
              <a:cs typeface="ヒラギノ角ゴ ProN W6"/>
            </a:endParaRPr>
          </a:p>
        </p:txBody>
      </p:sp>
      <p:sp>
        <p:nvSpPr>
          <p:cNvPr id="11" name="テキスト ボックス 10"/>
          <p:cNvSpPr txBox="1"/>
          <p:nvPr/>
        </p:nvSpPr>
        <p:spPr>
          <a:xfrm>
            <a:off x="6230753" y="6311753"/>
            <a:ext cx="1442797" cy="369332"/>
          </a:xfrm>
          <a:prstGeom prst="rect">
            <a:avLst/>
          </a:prstGeom>
          <a:noFill/>
        </p:spPr>
        <p:txBody>
          <a:bodyPr wrap="square" rtlCol="0">
            <a:spAutoFit/>
          </a:bodyPr>
          <a:lstStyle/>
          <a:p>
            <a:pPr algn="ctr"/>
            <a:r>
              <a:rPr kumimoji="1" lang="ja-JP" altLang="en-US" dirty="0">
                <a:latin typeface="ヒラギノ角ゴ ProN W6"/>
                <a:ea typeface="ヒラギノ角ゴ ProN W6"/>
                <a:cs typeface="ヒラギノ角ゴ ProN W6"/>
              </a:rPr>
              <a:t>波長</a:t>
            </a:r>
            <a:r>
              <a:rPr lang="en-US" altLang="ja-JP" dirty="0">
                <a:latin typeface="ヒラギノ角ゴ ProN W6"/>
                <a:ea typeface="ヒラギノ角ゴ ProN W6"/>
                <a:cs typeface="ヒラギノ角ゴ ProN W6"/>
              </a:rPr>
              <a:t> (nm)</a:t>
            </a:r>
            <a:endParaRPr kumimoji="1" lang="ja-JP" altLang="en-US" dirty="0">
              <a:latin typeface="ヒラギノ角ゴ ProN W6"/>
              <a:ea typeface="ヒラギノ角ゴ ProN W6"/>
              <a:cs typeface="ヒラギノ角ゴ ProN W6"/>
            </a:endParaRPr>
          </a:p>
        </p:txBody>
      </p:sp>
      <p:pic>
        <p:nvPicPr>
          <p:cNvPr id="14" name="図 13"/>
          <p:cNvPicPr>
            <a:picLocks noChangeAspect="1"/>
          </p:cNvPicPr>
          <p:nvPr/>
        </p:nvPicPr>
        <p:blipFill>
          <a:blip r:embed="rId4"/>
          <a:stretch>
            <a:fillRect/>
          </a:stretch>
        </p:blipFill>
        <p:spPr>
          <a:xfrm>
            <a:off x="2914239" y="899311"/>
            <a:ext cx="2124186" cy="1408298"/>
          </a:xfrm>
          <a:prstGeom prst="rect">
            <a:avLst/>
          </a:prstGeom>
        </p:spPr>
      </p:pic>
      <p:cxnSp>
        <p:nvCxnSpPr>
          <p:cNvPr id="17" name="直線矢印コネクタ 16"/>
          <p:cNvCxnSpPr/>
          <p:nvPr/>
        </p:nvCxnSpPr>
        <p:spPr>
          <a:xfrm flipV="1">
            <a:off x="2556039" y="3778846"/>
            <a:ext cx="1034196" cy="1075938"/>
          </a:xfrm>
          <a:prstGeom prst="straightConnector1">
            <a:avLst/>
          </a:prstGeom>
          <a:ln w="38100">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9" name="直線矢印コネクタ 18"/>
          <p:cNvCxnSpPr/>
          <p:nvPr/>
        </p:nvCxnSpPr>
        <p:spPr>
          <a:xfrm flipH="1">
            <a:off x="3970116" y="2307679"/>
            <a:ext cx="262884" cy="1123719"/>
          </a:xfrm>
          <a:prstGeom prst="straightConnector1">
            <a:avLst/>
          </a:prstGeom>
          <a:ln w="38100">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2" name="直線矢印コネクタ 21"/>
          <p:cNvCxnSpPr/>
          <p:nvPr/>
        </p:nvCxnSpPr>
        <p:spPr>
          <a:xfrm>
            <a:off x="2556042" y="3464251"/>
            <a:ext cx="1034197" cy="117794"/>
          </a:xfrm>
          <a:prstGeom prst="straightConnector1">
            <a:avLst/>
          </a:prstGeom>
          <a:ln w="38100">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32" name="直線矢印コネクタ 31"/>
          <p:cNvCxnSpPr/>
          <p:nvPr/>
        </p:nvCxnSpPr>
        <p:spPr>
          <a:xfrm>
            <a:off x="2556039" y="2092284"/>
            <a:ext cx="1308276" cy="1173746"/>
          </a:xfrm>
          <a:prstGeom prst="straightConnector1">
            <a:avLst/>
          </a:prstGeom>
          <a:ln w="38100">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8" name="直線矢印コネクタ 47"/>
          <p:cNvCxnSpPr>
            <a:stCxn id="47" idx="1"/>
          </p:cNvCxnSpPr>
          <p:nvPr/>
        </p:nvCxnSpPr>
        <p:spPr>
          <a:xfrm flipH="1" flipV="1">
            <a:off x="4866340" y="3563727"/>
            <a:ext cx="2070312" cy="535673"/>
          </a:xfrm>
          <a:prstGeom prst="straightConnector1">
            <a:avLst/>
          </a:prstGeom>
          <a:ln w="38100">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53" name="直線矢印コネクタ 52"/>
          <p:cNvCxnSpPr/>
          <p:nvPr/>
        </p:nvCxnSpPr>
        <p:spPr>
          <a:xfrm flipH="1">
            <a:off x="4900800" y="2490691"/>
            <a:ext cx="812302" cy="855835"/>
          </a:xfrm>
          <a:prstGeom prst="straightConnector1">
            <a:avLst/>
          </a:prstGeom>
          <a:ln w="38100">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59" name="直線矢印コネクタ 58"/>
          <p:cNvCxnSpPr>
            <a:endCxn id="61" idx="6"/>
          </p:cNvCxnSpPr>
          <p:nvPr/>
        </p:nvCxnSpPr>
        <p:spPr>
          <a:xfrm flipH="1" flipV="1">
            <a:off x="5275800" y="4392832"/>
            <a:ext cx="1775306" cy="675545"/>
          </a:xfrm>
          <a:prstGeom prst="straightConnector1">
            <a:avLst/>
          </a:prstGeom>
          <a:ln w="38100">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61" name="円/楕円 60"/>
          <p:cNvSpPr/>
          <p:nvPr/>
        </p:nvSpPr>
        <p:spPr>
          <a:xfrm>
            <a:off x="5168396" y="4333934"/>
            <a:ext cx="107409" cy="11779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64" name="図 63"/>
          <p:cNvPicPr>
            <a:picLocks noChangeAspect="1"/>
          </p:cNvPicPr>
          <p:nvPr/>
        </p:nvPicPr>
        <p:blipFill>
          <a:blip r:embed="rId5"/>
          <a:stretch>
            <a:fillRect/>
          </a:stretch>
        </p:blipFill>
        <p:spPr>
          <a:xfrm>
            <a:off x="6845774" y="1530132"/>
            <a:ext cx="1663544" cy="1656937"/>
          </a:xfrm>
          <a:prstGeom prst="rect">
            <a:avLst/>
          </a:prstGeom>
        </p:spPr>
      </p:pic>
      <p:sp>
        <p:nvSpPr>
          <p:cNvPr id="68" name="円/楕円 67"/>
          <p:cNvSpPr/>
          <p:nvPr/>
        </p:nvSpPr>
        <p:spPr>
          <a:xfrm>
            <a:off x="4983131" y="3346526"/>
            <a:ext cx="107409" cy="11779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70" name="直線矢印コネクタ 69"/>
          <p:cNvCxnSpPr/>
          <p:nvPr/>
        </p:nvCxnSpPr>
        <p:spPr>
          <a:xfrm flipH="1">
            <a:off x="5090542" y="2796772"/>
            <a:ext cx="1755232" cy="634556"/>
          </a:xfrm>
          <a:prstGeom prst="straightConnector1">
            <a:avLst/>
          </a:prstGeom>
          <a:ln w="38100">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pic>
        <p:nvPicPr>
          <p:cNvPr id="50" name="図 49"/>
          <p:cNvPicPr>
            <a:picLocks noChangeAspect="1"/>
          </p:cNvPicPr>
          <p:nvPr/>
        </p:nvPicPr>
        <p:blipFill>
          <a:blip r:embed="rId6"/>
          <a:stretch>
            <a:fillRect/>
          </a:stretch>
        </p:blipFill>
        <p:spPr>
          <a:xfrm>
            <a:off x="5233083" y="767059"/>
            <a:ext cx="1522886" cy="1723562"/>
          </a:xfrm>
          <a:prstGeom prst="rect">
            <a:avLst/>
          </a:prstGeom>
        </p:spPr>
      </p:pic>
      <p:pic>
        <p:nvPicPr>
          <p:cNvPr id="15" name="図 14"/>
          <p:cNvPicPr>
            <a:picLocks noChangeAspect="1"/>
          </p:cNvPicPr>
          <p:nvPr/>
        </p:nvPicPr>
        <p:blipFill>
          <a:blip r:embed="rId7"/>
          <a:stretch>
            <a:fillRect/>
          </a:stretch>
        </p:blipFill>
        <p:spPr>
          <a:xfrm>
            <a:off x="465437" y="1125626"/>
            <a:ext cx="2090602" cy="1671146"/>
          </a:xfrm>
          <a:prstGeom prst="rect">
            <a:avLst/>
          </a:prstGeom>
        </p:spPr>
      </p:pic>
      <p:pic>
        <p:nvPicPr>
          <p:cNvPr id="13" name="図 12"/>
          <p:cNvPicPr>
            <a:picLocks noChangeAspect="1"/>
          </p:cNvPicPr>
          <p:nvPr/>
        </p:nvPicPr>
        <p:blipFill>
          <a:blip r:embed="rId8"/>
          <a:stretch>
            <a:fillRect/>
          </a:stretch>
        </p:blipFill>
        <p:spPr>
          <a:xfrm>
            <a:off x="465437" y="4218071"/>
            <a:ext cx="2090602" cy="1561598"/>
          </a:xfrm>
          <a:prstGeom prst="rect">
            <a:avLst/>
          </a:prstGeom>
        </p:spPr>
      </p:pic>
      <p:pic>
        <p:nvPicPr>
          <p:cNvPr id="30" name="図 29"/>
          <p:cNvPicPr>
            <a:picLocks noChangeAspect="1"/>
          </p:cNvPicPr>
          <p:nvPr/>
        </p:nvPicPr>
        <p:blipFill rotWithShape="1">
          <a:blip r:embed="rId9"/>
          <a:srcRect l="19736" t="25644" r="26543" b="32817"/>
          <a:stretch/>
        </p:blipFill>
        <p:spPr>
          <a:xfrm>
            <a:off x="465437" y="2946833"/>
            <a:ext cx="2090602" cy="1163944"/>
          </a:xfrm>
          <a:prstGeom prst="rect">
            <a:avLst/>
          </a:prstGeom>
        </p:spPr>
      </p:pic>
      <p:pic>
        <p:nvPicPr>
          <p:cNvPr id="2" name="図 1"/>
          <p:cNvPicPr>
            <a:picLocks noChangeAspect="1"/>
          </p:cNvPicPr>
          <p:nvPr/>
        </p:nvPicPr>
        <p:blipFill>
          <a:blip r:embed="rId10"/>
          <a:stretch>
            <a:fillRect/>
          </a:stretch>
        </p:blipFill>
        <p:spPr>
          <a:xfrm>
            <a:off x="2762624" y="3134030"/>
            <a:ext cx="3238583" cy="2984728"/>
          </a:xfrm>
          <a:prstGeom prst="rect">
            <a:avLst/>
          </a:prstGeom>
        </p:spPr>
      </p:pic>
      <p:pic>
        <p:nvPicPr>
          <p:cNvPr id="3" name="図 2"/>
          <p:cNvPicPr>
            <a:picLocks noChangeAspect="1"/>
          </p:cNvPicPr>
          <p:nvPr/>
        </p:nvPicPr>
        <p:blipFill>
          <a:blip r:embed="rId11"/>
          <a:stretch>
            <a:fillRect/>
          </a:stretch>
        </p:blipFill>
        <p:spPr>
          <a:xfrm>
            <a:off x="6936656" y="4953639"/>
            <a:ext cx="1835289" cy="1358114"/>
          </a:xfrm>
          <a:prstGeom prst="rect">
            <a:avLst/>
          </a:prstGeom>
        </p:spPr>
      </p:pic>
      <p:sp>
        <p:nvSpPr>
          <p:cNvPr id="16" name="テキスト ボックス 15"/>
          <p:cNvSpPr txBox="1"/>
          <p:nvPr/>
        </p:nvSpPr>
        <p:spPr>
          <a:xfrm>
            <a:off x="855040" y="120729"/>
            <a:ext cx="7707957" cy="584776"/>
          </a:xfrm>
          <a:prstGeom prst="rect">
            <a:avLst/>
          </a:prstGeom>
          <a:solidFill>
            <a:schemeClr val="bg1">
              <a:lumMod val="85000"/>
            </a:schemeClr>
          </a:solidFill>
        </p:spPr>
        <p:txBody>
          <a:bodyPr wrap="none" rtlCol="0">
            <a:spAutoFit/>
          </a:bodyPr>
          <a:lstStyle/>
          <a:p>
            <a:r>
              <a:rPr lang="en-US" altLang="ja-JP" sz="3200" dirty="0">
                <a:latin typeface="ヒラギノ丸ゴ ProN W4"/>
                <a:ea typeface="ヒラギノ丸ゴ ProN W4"/>
                <a:cs typeface="ヒラギノ丸ゴ ProN W4"/>
              </a:rPr>
              <a:t> </a:t>
            </a:r>
            <a:r>
              <a:rPr lang="ja-JP" altLang="en-US" sz="3200" dirty="0">
                <a:latin typeface="ヒラギノ丸ゴ ProN W4"/>
                <a:ea typeface="ヒラギノ丸ゴ ProN W4"/>
                <a:cs typeface="ヒラギノ丸ゴ ProN W4"/>
              </a:rPr>
              <a:t>複眼分光感度と誘引波長（</a:t>
            </a:r>
            <a:r>
              <a:rPr lang="ja-JP" altLang="en-US" sz="3200" dirty="0">
                <a:solidFill>
                  <a:srgbClr val="FF0000"/>
                </a:solidFill>
                <a:latin typeface="ヒラギノ丸ゴ ProN W4"/>
                <a:ea typeface="ヒラギノ丸ゴ ProN W4"/>
                <a:cs typeface="ヒラギノ丸ゴ ProN W4"/>
              </a:rPr>
              <a:t>波長選好性</a:t>
            </a:r>
            <a:r>
              <a:rPr lang="ja-JP" altLang="en-US" sz="3200" dirty="0">
                <a:latin typeface="ヒラギノ丸ゴ ProN W4"/>
                <a:ea typeface="ヒラギノ丸ゴ ProN W4"/>
                <a:cs typeface="ヒラギノ丸ゴ ProN W4"/>
              </a:rPr>
              <a:t>）</a:t>
            </a:r>
            <a:endParaRPr kumimoji="1" lang="ja-JP" altLang="en-US" sz="3200" dirty="0">
              <a:latin typeface="ヒラギノ丸ゴ ProN W4"/>
              <a:ea typeface="ヒラギノ丸ゴ ProN W4"/>
              <a:cs typeface="ヒラギノ丸ゴ ProN W4"/>
            </a:endParaRPr>
          </a:p>
        </p:txBody>
      </p:sp>
      <p:sp>
        <p:nvSpPr>
          <p:cNvPr id="18" name="円/楕円 17"/>
          <p:cNvSpPr>
            <a:spLocks noChangeAspect="1"/>
          </p:cNvSpPr>
          <p:nvPr/>
        </p:nvSpPr>
        <p:spPr>
          <a:xfrm>
            <a:off x="3568103" y="3660971"/>
            <a:ext cx="149473" cy="149473"/>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4" name="円/楕円 33"/>
          <p:cNvSpPr>
            <a:spLocks noChangeAspect="1"/>
          </p:cNvSpPr>
          <p:nvPr/>
        </p:nvSpPr>
        <p:spPr>
          <a:xfrm>
            <a:off x="3590255" y="3530452"/>
            <a:ext cx="149473" cy="149473"/>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5" name="円/楕円 34"/>
          <p:cNvSpPr>
            <a:spLocks noChangeAspect="1"/>
          </p:cNvSpPr>
          <p:nvPr/>
        </p:nvSpPr>
        <p:spPr>
          <a:xfrm>
            <a:off x="3795931" y="3262588"/>
            <a:ext cx="149473" cy="149473"/>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6" name="円/楕円 35"/>
          <p:cNvSpPr>
            <a:spLocks noChangeAspect="1"/>
          </p:cNvSpPr>
          <p:nvPr/>
        </p:nvSpPr>
        <p:spPr>
          <a:xfrm>
            <a:off x="3825656" y="3431329"/>
            <a:ext cx="149473" cy="149473"/>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7" name="円/楕円 36"/>
          <p:cNvSpPr>
            <a:spLocks noChangeAspect="1"/>
          </p:cNvSpPr>
          <p:nvPr/>
        </p:nvSpPr>
        <p:spPr>
          <a:xfrm>
            <a:off x="4751362" y="3488998"/>
            <a:ext cx="149473" cy="149473"/>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 name="円/楕円 37"/>
          <p:cNvSpPr>
            <a:spLocks noChangeAspect="1"/>
          </p:cNvSpPr>
          <p:nvPr/>
        </p:nvSpPr>
        <p:spPr>
          <a:xfrm>
            <a:off x="4785320" y="3368347"/>
            <a:ext cx="149473" cy="149473"/>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 name="円/楕円 39"/>
          <p:cNvSpPr>
            <a:spLocks noChangeAspect="1"/>
          </p:cNvSpPr>
          <p:nvPr/>
        </p:nvSpPr>
        <p:spPr>
          <a:xfrm>
            <a:off x="4961117" y="3331005"/>
            <a:ext cx="149473" cy="149473"/>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 name="円/楕円 40"/>
          <p:cNvSpPr>
            <a:spLocks noChangeAspect="1"/>
          </p:cNvSpPr>
          <p:nvPr/>
        </p:nvSpPr>
        <p:spPr>
          <a:xfrm>
            <a:off x="5152063" y="4324414"/>
            <a:ext cx="149473" cy="149473"/>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44" name="図 43"/>
          <p:cNvPicPr>
            <a:picLocks noChangeAspect="1"/>
          </p:cNvPicPr>
          <p:nvPr/>
        </p:nvPicPr>
        <p:blipFill>
          <a:blip r:embed="rId12"/>
          <a:stretch>
            <a:fillRect/>
          </a:stretch>
        </p:blipFill>
        <p:spPr>
          <a:xfrm>
            <a:off x="3945404" y="6425144"/>
            <a:ext cx="2435505" cy="341416"/>
          </a:xfrm>
          <a:prstGeom prst="rect">
            <a:avLst/>
          </a:prstGeom>
        </p:spPr>
      </p:pic>
      <p:sp>
        <p:nvSpPr>
          <p:cNvPr id="45" name="円/楕円 44"/>
          <p:cNvSpPr/>
          <p:nvPr/>
        </p:nvSpPr>
        <p:spPr bwMode="auto">
          <a:xfrm>
            <a:off x="3884639" y="4953647"/>
            <a:ext cx="756053" cy="788693"/>
          </a:xfrm>
          <a:prstGeom prst="ellipse">
            <a:avLst/>
          </a:prstGeom>
          <a:noFill/>
          <a:ln w="38100" cap="flat" cmpd="sng" algn="ctr">
            <a:solidFill>
              <a:srgbClr val="FF00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1" u="none" strike="noStrike" cap="none" normalizeH="0" baseline="0">
              <a:ln>
                <a:noFill/>
              </a:ln>
              <a:solidFill>
                <a:schemeClr val="tx1"/>
              </a:solidFill>
              <a:effectLst/>
              <a:latin typeface="Garamond" pitchFamily="18" charset="0"/>
              <a:ea typeface="ＤＦＧ中太丸ゴシック体" pitchFamily="50" charset="-128"/>
            </a:endParaRPr>
          </a:p>
        </p:txBody>
      </p:sp>
    </p:spTree>
    <p:extLst>
      <p:ext uri="{BB962C8B-B14F-4D97-AF65-F5344CB8AC3E}">
        <p14:creationId xmlns:p14="http://schemas.microsoft.com/office/powerpoint/2010/main" val="204262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6031</TotalTime>
  <Words>827</Words>
  <Application>Microsoft Macintosh PowerPoint</Application>
  <PresentationFormat>画面に合わせる (4:3)</PresentationFormat>
  <Paragraphs>93</Paragraphs>
  <Slides>13</Slides>
  <Notes>5</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13</vt:i4>
      </vt:variant>
    </vt:vector>
  </HeadingPairs>
  <TitlesOfParts>
    <vt:vector size="25" baseType="lpstr">
      <vt:lpstr>Hiragino Maru Gothic ProN W4</vt:lpstr>
      <vt:lpstr>ＭＳ Ｐゴシック</vt:lpstr>
      <vt:lpstr>MS Gothic</vt:lpstr>
      <vt:lpstr>ヒラギノ角ゴ ProN W6</vt:lpstr>
      <vt:lpstr>ヒラギノ丸ゴ ProN W4</vt:lpstr>
      <vt:lpstr>Meiryo</vt:lpstr>
      <vt:lpstr>Meiryo</vt:lpstr>
      <vt:lpstr>Arial</vt:lpstr>
      <vt:lpstr>Calibri</vt:lpstr>
      <vt:lpstr>Garamond</vt:lpstr>
      <vt:lpstr>Helvetica</vt:lpstr>
      <vt:lpstr>ホワイト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NIAS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霜田 政美</dc:creator>
  <cp:lastModifiedBy>霜田　政美</cp:lastModifiedBy>
  <cp:revision>393</cp:revision>
  <cp:lastPrinted>2017-03-20T11:43:29Z</cp:lastPrinted>
  <dcterms:created xsi:type="dcterms:W3CDTF">2014-08-04T06:55:29Z</dcterms:created>
  <dcterms:modified xsi:type="dcterms:W3CDTF">2023-04-28T03:05:20Z</dcterms:modified>
</cp:coreProperties>
</file>